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T Rounds Condensed Bold" charset="1" panose="02000806030000020003"/>
      <p:regular r:id="rId41"/>
    </p:embeddedFont>
    <p:embeddedFont>
      <p:font typeface="Canva Sans Bold" charset="1" panose="020B0803030501040103"/>
      <p:regular r:id="rId42"/>
    </p:embeddedFont>
    <p:embeddedFont>
      <p:font typeface="Canva Sans" charset="1" panose="020B0503030501040103"/>
      <p:regular r:id="rId43"/>
    </p:embeddedFont>
    <p:embeddedFont>
      <p:font typeface="TT Rounds Condensed" charset="1" panose="02000506030000020003"/>
      <p:regular r:id="rId44"/>
    </p:embeddedFont>
    <p:embeddedFont>
      <p:font typeface="Arimo Bold" charset="1" panose="020B0704020202020204"/>
      <p:regular r:id="rId52"/>
    </p:embeddedFont>
    <p:embeddedFont>
      <p:font typeface="Noto Sans Bold" charset="1" panose="020B0802040504020204"/>
      <p:regular r:id="rId58"/>
    </p:embeddedFont>
    <p:embeddedFont>
      <p:font typeface="Arimo" charset="1" panose="020B0604020202020204"/>
      <p:regular r:id="rId59"/>
    </p:embeddedFont>
    <p:embeddedFont>
      <p:font typeface="DejaVu Serif Bold" charset="1" panose="020608030506050202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fonts/font52.fntdata" Type="http://schemas.openxmlformats.org/officeDocument/2006/relationships/font"/><Relationship Id="rId53" Target="notesSlides/notesSlide9.xml" Type="http://schemas.openxmlformats.org/officeDocument/2006/relationships/notesSlide"/><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notesSlides/notesSlide12.xml" Type="http://schemas.openxmlformats.org/officeDocument/2006/relationships/notesSlide"/><Relationship Id="rId57" Target="notesSlides/notesSlide13.xml" Type="http://schemas.openxmlformats.org/officeDocument/2006/relationships/note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giới thiệu về các language modeling (RNN, LSTM,...) và giới thiệu về kiến trúc mới Transformers, giới thiệu về experiment (task dịch máy EN-GER và EN-FR, cho thấy hiệu quả của Transformers và các model khác), giới thiệu về application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4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0.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7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20.png" Type="http://schemas.openxmlformats.org/officeDocument/2006/relationships/image"/><Relationship Id="rId17" Target="../media/image21.png" Type="http://schemas.openxmlformats.org/officeDocument/2006/relationships/image"/><Relationship Id="rId18" Target="../media/image22.png" Type="http://schemas.openxmlformats.org/officeDocument/2006/relationships/image"/><Relationship Id="rId19" Target="../media/image23.png" Type="http://schemas.openxmlformats.org/officeDocument/2006/relationships/image"/><Relationship Id="rId2" Target="../notesSlides/notesSlide2.xml" Type="http://schemas.openxmlformats.org/officeDocument/2006/relationships/notesSlide"/><Relationship Id="rId20" Target="../media/image24.png" Type="http://schemas.openxmlformats.org/officeDocument/2006/relationships/image"/><Relationship Id="rId21" Target="../media/image25.pn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24" Target="../media/image28.png" Type="http://schemas.openxmlformats.org/officeDocument/2006/relationships/image"/><Relationship Id="rId25" Target="../media/image29.png" Type="http://schemas.openxmlformats.org/officeDocument/2006/relationships/image"/><Relationship Id="rId26" Target="../media/image30.svg" Type="http://schemas.openxmlformats.org/officeDocument/2006/relationships/image"/><Relationship Id="rId27" Target="../media/image31.png" Type="http://schemas.openxmlformats.org/officeDocument/2006/relationships/image"/><Relationship Id="rId28" Target="../media/image32.sv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0.gif"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8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3.pn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3.png" Type="http://schemas.openxmlformats.org/officeDocument/2006/relationships/image"/><Relationship Id="rId6"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6"/>
            <a:ext cx="973466" cy="973466"/>
          </a:xfrm>
          <a:custGeom>
            <a:avLst/>
            <a:gdLst/>
            <a:ahLst/>
            <a:cxnLst/>
            <a:rect r="r" b="b" t="t" l="l"/>
            <a:pathLst>
              <a:path h="973466" w="973466">
                <a:moveTo>
                  <a:pt x="0" y="0"/>
                </a:moveTo>
                <a:lnTo>
                  <a:pt x="973466" y="0"/>
                </a:lnTo>
                <a:lnTo>
                  <a:pt x="973466" y="973466"/>
                </a:lnTo>
                <a:lnTo>
                  <a:pt x="0" y="973466"/>
                </a:lnTo>
                <a:lnTo>
                  <a:pt x="0" y="0"/>
                </a:lnTo>
                <a:close/>
              </a:path>
            </a:pathLst>
          </a:custGeom>
          <a:blipFill>
            <a:blip r:embed="rId4"/>
            <a:stretch>
              <a:fillRect l="0" t="0" r="0" b="0"/>
            </a:stretch>
          </a:blipFill>
        </p:spPr>
      </p:sp>
      <p:sp>
        <p:nvSpPr>
          <p:cNvPr name="TextBox 4" id="4"/>
          <p:cNvSpPr txBox="true"/>
          <p:nvPr/>
        </p:nvSpPr>
        <p:spPr>
          <a:xfrm rot="0">
            <a:off x="270204" y="9888550"/>
            <a:ext cx="17654400" cy="300938"/>
          </a:xfrm>
          <a:prstGeom prst="rect">
            <a:avLst/>
          </a:prstGeom>
        </p:spPr>
        <p:txBody>
          <a:bodyPr anchor="t" rtlCol="false" tIns="0" lIns="0" bIns="0" rIns="0">
            <a:spAutoFit/>
          </a:bodyPr>
          <a:lstStyle/>
          <a:p>
            <a:pPr algn="l">
              <a:lnSpc>
                <a:spcPts val="2272"/>
              </a:lnSpc>
            </a:pPr>
            <a:r>
              <a:rPr lang="en-US" b="true" sz="1993" spc="18">
                <a:solidFill>
                  <a:srgbClr val="FFFFFF"/>
                </a:solidFill>
                <a:latin typeface="TT Rounds Condensed Bold"/>
                <a:ea typeface="TT Rounds Condensed Bold"/>
                <a:cs typeface="TT Rounds Condensed Bold"/>
                <a:sym typeface="TT Rounds Condensed Bold"/>
              </a:rPr>
              <a:t>VNU UET - Institute for Artificial Intelligence	1</a:t>
            </a:r>
          </a:p>
        </p:txBody>
      </p:sp>
      <p:sp>
        <p:nvSpPr>
          <p:cNvPr name="Freeform 5" id="5"/>
          <p:cNvSpPr/>
          <p:nvPr/>
        </p:nvSpPr>
        <p:spPr>
          <a:xfrm flipH="false" flipV="false" rot="0">
            <a:off x="2272282" y="569212"/>
            <a:ext cx="1371600" cy="1371600"/>
          </a:xfrm>
          <a:custGeom>
            <a:avLst/>
            <a:gdLst/>
            <a:ahLst/>
            <a:cxnLst/>
            <a:rect r="r" b="b" t="t" l="l"/>
            <a:pathLst>
              <a:path h="1371600" w="1371600">
                <a:moveTo>
                  <a:pt x="0" y="0"/>
                </a:moveTo>
                <a:lnTo>
                  <a:pt x="1371600" y="0"/>
                </a:lnTo>
                <a:lnTo>
                  <a:pt x="1371600" y="1371600"/>
                </a:lnTo>
                <a:lnTo>
                  <a:pt x="0" y="1371600"/>
                </a:lnTo>
                <a:lnTo>
                  <a:pt x="0" y="0"/>
                </a:lnTo>
                <a:close/>
              </a:path>
            </a:pathLst>
          </a:custGeom>
          <a:blipFill>
            <a:blip r:embed="rId5"/>
            <a:stretch>
              <a:fillRect l="0" t="0" r="0" b="0"/>
            </a:stretch>
          </a:blipFill>
        </p:spPr>
      </p:sp>
      <p:sp>
        <p:nvSpPr>
          <p:cNvPr name="Freeform 6" id="6"/>
          <p:cNvSpPr/>
          <p:nvPr/>
        </p:nvSpPr>
        <p:spPr>
          <a:xfrm flipH="false" flipV="false" rot="0">
            <a:off x="633394" y="603676"/>
            <a:ext cx="1302674" cy="1302674"/>
          </a:xfrm>
          <a:custGeom>
            <a:avLst/>
            <a:gdLst/>
            <a:ahLst/>
            <a:cxnLst/>
            <a:rect r="r" b="b" t="t" l="l"/>
            <a:pathLst>
              <a:path h="1302674" w="1302674">
                <a:moveTo>
                  <a:pt x="0" y="0"/>
                </a:moveTo>
                <a:lnTo>
                  <a:pt x="1302674" y="0"/>
                </a:lnTo>
                <a:lnTo>
                  <a:pt x="1302674" y="1302674"/>
                </a:lnTo>
                <a:lnTo>
                  <a:pt x="0" y="1302674"/>
                </a:lnTo>
                <a:lnTo>
                  <a:pt x="0" y="0"/>
                </a:lnTo>
                <a:close/>
              </a:path>
            </a:pathLst>
          </a:custGeom>
          <a:blipFill>
            <a:blip r:embed="rId6"/>
            <a:stretch>
              <a:fillRect l="0" t="0" r="0" b="0"/>
            </a:stretch>
          </a:blipFill>
        </p:spPr>
      </p:sp>
      <p:sp>
        <p:nvSpPr>
          <p:cNvPr name="Freeform 7" id="7"/>
          <p:cNvSpPr/>
          <p:nvPr/>
        </p:nvSpPr>
        <p:spPr>
          <a:xfrm flipH="false" flipV="false" rot="0">
            <a:off x="3945634" y="912114"/>
            <a:ext cx="3675888" cy="685800"/>
          </a:xfrm>
          <a:custGeom>
            <a:avLst/>
            <a:gdLst/>
            <a:ahLst/>
            <a:cxnLst/>
            <a:rect r="r" b="b" t="t" l="l"/>
            <a:pathLst>
              <a:path h="685800" w="3675888">
                <a:moveTo>
                  <a:pt x="0" y="0"/>
                </a:moveTo>
                <a:lnTo>
                  <a:pt x="3675888" y="0"/>
                </a:lnTo>
                <a:lnTo>
                  <a:pt x="3675888" y="685800"/>
                </a:lnTo>
                <a:lnTo>
                  <a:pt x="0" y="685800"/>
                </a:lnTo>
                <a:lnTo>
                  <a:pt x="0" y="0"/>
                </a:lnTo>
                <a:close/>
              </a:path>
            </a:pathLst>
          </a:custGeom>
          <a:blipFill>
            <a:blip r:embed="rId7"/>
            <a:stretch>
              <a:fillRect l="0" t="0" r="-821" b="0"/>
            </a:stretch>
          </a:blipFill>
        </p:spPr>
      </p:sp>
      <p:grpSp>
        <p:nvGrpSpPr>
          <p:cNvPr name="Group 8" id="8"/>
          <p:cNvGrpSpPr/>
          <p:nvPr/>
        </p:nvGrpSpPr>
        <p:grpSpPr>
          <a:xfrm rot="0">
            <a:off x="0" y="9740646"/>
            <a:ext cx="18288000" cy="548638"/>
            <a:chOff x="0" y="0"/>
            <a:chExt cx="24384000" cy="731517"/>
          </a:xfrm>
        </p:grpSpPr>
        <p:sp>
          <p:nvSpPr>
            <p:cNvPr name="Freeform 9" id="9"/>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10" id="10"/>
          <p:cNvSpPr/>
          <p:nvPr/>
        </p:nvSpPr>
        <p:spPr>
          <a:xfrm flipH="false" flipV="false" rot="0">
            <a:off x="9692056" y="4757330"/>
            <a:ext cx="6595693" cy="4123321"/>
          </a:xfrm>
          <a:custGeom>
            <a:avLst/>
            <a:gdLst/>
            <a:ahLst/>
            <a:cxnLst/>
            <a:rect r="r" b="b" t="t" l="l"/>
            <a:pathLst>
              <a:path h="4123321" w="6595693">
                <a:moveTo>
                  <a:pt x="0" y="0"/>
                </a:moveTo>
                <a:lnTo>
                  <a:pt x="6595693" y="0"/>
                </a:lnTo>
                <a:lnTo>
                  <a:pt x="6595693" y="4123321"/>
                </a:lnTo>
                <a:lnTo>
                  <a:pt x="0" y="4123321"/>
                </a:lnTo>
                <a:lnTo>
                  <a:pt x="0" y="0"/>
                </a:lnTo>
                <a:close/>
              </a:path>
            </a:pathLst>
          </a:custGeom>
          <a:blipFill>
            <a:blip r:embed="rId8"/>
            <a:stretch>
              <a:fillRect l="0" t="-25461" r="0" b="-25461"/>
            </a:stretch>
          </a:blipFill>
        </p:spPr>
      </p:sp>
      <p:sp>
        <p:nvSpPr>
          <p:cNvPr name="TextBox 11" id="11"/>
          <p:cNvSpPr txBox="true"/>
          <p:nvPr/>
        </p:nvSpPr>
        <p:spPr>
          <a:xfrm rot="0">
            <a:off x="270204" y="9846078"/>
            <a:ext cx="5811600"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2" id="12"/>
          <p:cNvSpPr txBox="true"/>
          <p:nvPr/>
        </p:nvSpPr>
        <p:spPr>
          <a:xfrm rot="0">
            <a:off x="17559146" y="9859975"/>
            <a:ext cx="423000" cy="357578"/>
          </a:xfrm>
          <a:prstGeom prst="rect">
            <a:avLst/>
          </a:prstGeom>
        </p:spPr>
        <p:txBody>
          <a:bodyPr anchor="t" rtlCol="false" tIns="0" lIns="0" bIns="0" rIns="0">
            <a:spAutoFit/>
          </a:bodyPr>
          <a:lstStyle/>
          <a:p>
            <a:pPr algn="l">
              <a:lnSpc>
                <a:spcPts val="2788"/>
              </a:lnSpc>
            </a:pPr>
            <a:r>
              <a:rPr lang="en-US" b="true" sz="2295" spc="21">
                <a:solidFill>
                  <a:srgbClr val="FFFFFF"/>
                </a:solidFill>
                <a:latin typeface="TT Rounds Condensed Bold"/>
                <a:ea typeface="TT Rounds Condensed Bold"/>
                <a:cs typeface="TT Rounds Condensed Bold"/>
                <a:sym typeface="TT Rounds Condensed Bold"/>
              </a:rPr>
              <a:t>1</a:t>
            </a:r>
          </a:p>
        </p:txBody>
      </p:sp>
      <p:sp>
        <p:nvSpPr>
          <p:cNvPr name="TextBox 13" id="13"/>
          <p:cNvSpPr txBox="true"/>
          <p:nvPr/>
        </p:nvSpPr>
        <p:spPr>
          <a:xfrm rot="0">
            <a:off x="3456408" y="2199772"/>
            <a:ext cx="10921008"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Kĩ thuật và công nghệ dữ liệu lớn  </a:t>
            </a:r>
          </a:p>
        </p:txBody>
      </p:sp>
      <p:sp>
        <p:nvSpPr>
          <p:cNvPr name="TextBox 14" id="14"/>
          <p:cNvSpPr txBox="true"/>
          <p:nvPr/>
        </p:nvSpPr>
        <p:spPr>
          <a:xfrm rot="0">
            <a:off x="4526345" y="3432085"/>
            <a:ext cx="796361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Elastic Chatbot RAG App</a:t>
            </a:r>
          </a:p>
        </p:txBody>
      </p:sp>
      <p:sp>
        <p:nvSpPr>
          <p:cNvPr name="TextBox 15" id="15"/>
          <p:cNvSpPr txBox="true"/>
          <p:nvPr/>
        </p:nvSpPr>
        <p:spPr>
          <a:xfrm rot="0">
            <a:off x="1768909" y="4906155"/>
            <a:ext cx="8029337" cy="41808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Thành viên trong nhóm:</a:t>
            </a:r>
          </a:p>
          <a:p>
            <a:pPr algn="l">
              <a:lnSpc>
                <a:spcPts val="4759"/>
              </a:lnSpc>
            </a:pPr>
          </a:p>
          <a:p>
            <a:pPr algn="l">
              <a:lnSpc>
                <a:spcPts val="4759"/>
              </a:lnSpc>
            </a:pPr>
            <a:r>
              <a:rPr lang="en-US" sz="3399">
                <a:solidFill>
                  <a:srgbClr val="000000"/>
                </a:solidFill>
                <a:latin typeface="Canva Sans"/>
                <a:ea typeface="Canva Sans"/>
                <a:cs typeface="Canva Sans"/>
                <a:sym typeface="Canva Sans"/>
              </a:rPr>
              <a:t>Đàm Văn Hiển - 22022664</a:t>
            </a:r>
          </a:p>
          <a:p>
            <a:pPr algn="l">
              <a:lnSpc>
                <a:spcPts val="4759"/>
              </a:lnSpc>
            </a:pPr>
            <a:r>
              <a:rPr lang="en-US" sz="3399">
                <a:solidFill>
                  <a:srgbClr val="000000"/>
                </a:solidFill>
                <a:latin typeface="Canva Sans"/>
                <a:ea typeface="Canva Sans"/>
                <a:cs typeface="Canva Sans"/>
                <a:sym typeface="Canva Sans"/>
              </a:rPr>
              <a:t>Nguyễn Xuân Hiệp - 22022591</a:t>
            </a:r>
          </a:p>
          <a:p>
            <a:pPr algn="l">
              <a:lnSpc>
                <a:spcPts val="4759"/>
              </a:lnSpc>
            </a:pPr>
            <a:r>
              <a:rPr lang="en-US" sz="3399">
                <a:solidFill>
                  <a:srgbClr val="000000"/>
                </a:solidFill>
                <a:latin typeface="Canva Sans"/>
                <a:ea typeface="Canva Sans"/>
                <a:cs typeface="Canva Sans"/>
                <a:sym typeface="Canva Sans"/>
              </a:rPr>
              <a:t>Nguyễn Thế An - 22022649</a:t>
            </a:r>
          </a:p>
          <a:p>
            <a:pPr algn="l">
              <a:lnSpc>
                <a:spcPts val="4759"/>
              </a:lnSpc>
            </a:pPr>
            <a:r>
              <a:rPr lang="en-US" sz="3399">
                <a:solidFill>
                  <a:srgbClr val="000000"/>
                </a:solidFill>
                <a:latin typeface="Canva Sans"/>
                <a:ea typeface="Canva Sans"/>
                <a:cs typeface="Canva Sans"/>
                <a:sym typeface="Canva Sans"/>
              </a:rPr>
              <a:t>Bùi Duy Hải - 22022575</a:t>
            </a:r>
          </a:p>
          <a:p>
            <a:pPr algn="l">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9</a:t>
            </a:r>
          </a:p>
        </p:txBody>
      </p:sp>
      <p:sp>
        <p:nvSpPr>
          <p:cNvPr name="TextBox 7" id="7"/>
          <p:cNvSpPr txBox="true"/>
          <p:nvPr/>
        </p:nvSpPr>
        <p:spPr>
          <a:xfrm rot="0">
            <a:off x="251154" y="9859975"/>
            <a:ext cx="6652116"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0" id="10"/>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Freeform 11" id="11" descr="preencoded.png"/>
          <p:cNvSpPr/>
          <p:nvPr/>
        </p:nvSpPr>
        <p:spPr>
          <a:xfrm flipH="false" flipV="false" rot="0">
            <a:off x="11430000" y="1234440"/>
            <a:ext cx="6858000" cy="8506206"/>
          </a:xfrm>
          <a:custGeom>
            <a:avLst/>
            <a:gdLst/>
            <a:ahLst/>
            <a:cxnLst/>
            <a:rect r="r" b="b" t="t" l="l"/>
            <a:pathLst>
              <a:path h="8506206" w="6858000">
                <a:moveTo>
                  <a:pt x="0" y="0"/>
                </a:moveTo>
                <a:lnTo>
                  <a:pt x="6858000" y="0"/>
                </a:lnTo>
                <a:lnTo>
                  <a:pt x="6858000" y="8506206"/>
                </a:lnTo>
                <a:lnTo>
                  <a:pt x="0" y="8506206"/>
                </a:lnTo>
                <a:lnTo>
                  <a:pt x="0" y="0"/>
                </a:lnTo>
                <a:close/>
              </a:path>
            </a:pathLst>
          </a:custGeom>
          <a:blipFill>
            <a:blip r:embed="rId6"/>
            <a:stretch>
              <a:fillRect l="0" t="-14512" r="0" b="-6423"/>
            </a:stretch>
          </a:blipFill>
        </p:spPr>
      </p:sp>
      <p:sp>
        <p:nvSpPr>
          <p:cNvPr name="TextBox 12" id="12"/>
          <p:cNvSpPr txBox="true"/>
          <p:nvPr/>
        </p:nvSpPr>
        <p:spPr>
          <a:xfrm rot="0">
            <a:off x="904666" y="2369809"/>
            <a:ext cx="9445526" cy="706455"/>
          </a:xfrm>
          <a:prstGeom prst="rect">
            <a:avLst/>
          </a:prstGeom>
        </p:spPr>
        <p:txBody>
          <a:bodyPr anchor="t" rtlCol="false" tIns="0" lIns="0" bIns="0" rIns="0">
            <a:spAutoFit/>
          </a:bodyPr>
          <a:lstStyle/>
          <a:p>
            <a:pPr algn="l">
              <a:lnSpc>
                <a:spcPts val="5612"/>
              </a:lnSpc>
            </a:pPr>
            <a:r>
              <a:rPr lang="en-US" b="true" sz="4500" spc="-135">
                <a:solidFill>
                  <a:srgbClr val="000000"/>
                </a:solidFill>
                <a:latin typeface="TT Rounds Condensed Bold"/>
                <a:ea typeface="TT Rounds Condensed Bold"/>
                <a:cs typeface="TT Rounds Condensed Bold"/>
                <a:sym typeface="TT Rounds Condensed Bold"/>
              </a:rPr>
              <a:t>Ứng dụng thực tế của Elasticsearch</a:t>
            </a:r>
          </a:p>
        </p:txBody>
      </p:sp>
      <p:grpSp>
        <p:nvGrpSpPr>
          <p:cNvPr name="Group 13" id="13"/>
          <p:cNvGrpSpPr/>
          <p:nvPr/>
        </p:nvGrpSpPr>
        <p:grpSpPr>
          <a:xfrm rot="0">
            <a:off x="987475" y="3943498"/>
            <a:ext cx="4590604" cy="2388396"/>
            <a:chOff x="0" y="0"/>
            <a:chExt cx="6120805" cy="3184528"/>
          </a:xfrm>
        </p:grpSpPr>
        <p:sp>
          <p:nvSpPr>
            <p:cNvPr name="Freeform 14" id="14"/>
            <p:cNvSpPr/>
            <p:nvPr/>
          </p:nvSpPr>
          <p:spPr>
            <a:xfrm flipH="false" flipV="false" rot="0">
              <a:off x="6350" y="7168"/>
              <a:ext cx="6108065" cy="3170183"/>
            </a:xfrm>
            <a:custGeom>
              <a:avLst/>
              <a:gdLst/>
              <a:ahLst/>
              <a:cxnLst/>
              <a:rect r="r" b="b" t="t" l="l"/>
              <a:pathLst>
                <a:path h="3170183" w="6108065">
                  <a:moveTo>
                    <a:pt x="0" y="179195"/>
                  </a:moveTo>
                  <a:cubicBezTo>
                    <a:pt x="0" y="80279"/>
                    <a:pt x="71247" y="0"/>
                    <a:pt x="159131" y="0"/>
                  </a:cubicBezTo>
                  <a:lnTo>
                    <a:pt x="5948934" y="0"/>
                  </a:lnTo>
                  <a:cubicBezTo>
                    <a:pt x="6036818" y="0"/>
                    <a:pt x="6108065" y="80279"/>
                    <a:pt x="6108065" y="179195"/>
                  </a:cubicBezTo>
                  <a:lnTo>
                    <a:pt x="6108065" y="2990987"/>
                  </a:lnTo>
                  <a:cubicBezTo>
                    <a:pt x="6108065" y="3090046"/>
                    <a:pt x="6036818" y="3170183"/>
                    <a:pt x="5948934" y="3170183"/>
                  </a:cubicBezTo>
                  <a:lnTo>
                    <a:pt x="159131" y="3170183"/>
                  </a:lnTo>
                  <a:cubicBezTo>
                    <a:pt x="71247" y="3170183"/>
                    <a:pt x="0" y="3089903"/>
                    <a:pt x="0" y="2990987"/>
                  </a:cubicBezTo>
                  <a:close/>
                </a:path>
              </a:pathLst>
            </a:custGeom>
            <a:solidFill>
              <a:srgbClr val="DADBF1"/>
            </a:solidFill>
          </p:spPr>
        </p:sp>
        <p:sp>
          <p:nvSpPr>
            <p:cNvPr name="Freeform 15" id="15"/>
            <p:cNvSpPr/>
            <p:nvPr/>
          </p:nvSpPr>
          <p:spPr>
            <a:xfrm flipH="false" flipV="false" rot="0">
              <a:off x="0" y="0"/>
              <a:ext cx="6120765" cy="3184518"/>
            </a:xfrm>
            <a:custGeom>
              <a:avLst/>
              <a:gdLst/>
              <a:ahLst/>
              <a:cxnLst/>
              <a:rect r="r" b="b" t="t" l="l"/>
              <a:pathLst>
                <a:path h="3184518" w="6120765">
                  <a:moveTo>
                    <a:pt x="0" y="186363"/>
                  </a:moveTo>
                  <a:cubicBezTo>
                    <a:pt x="0" y="83433"/>
                    <a:pt x="74168" y="0"/>
                    <a:pt x="165481" y="0"/>
                  </a:cubicBezTo>
                  <a:lnTo>
                    <a:pt x="5955284" y="0"/>
                  </a:lnTo>
                  <a:lnTo>
                    <a:pt x="5955284" y="7168"/>
                  </a:lnTo>
                  <a:lnTo>
                    <a:pt x="5955284" y="0"/>
                  </a:lnTo>
                  <a:cubicBezTo>
                    <a:pt x="6046724" y="0"/>
                    <a:pt x="6120765" y="83433"/>
                    <a:pt x="6120765" y="186363"/>
                  </a:cubicBezTo>
                  <a:lnTo>
                    <a:pt x="6114415" y="186363"/>
                  </a:lnTo>
                  <a:lnTo>
                    <a:pt x="6120765" y="186363"/>
                  </a:lnTo>
                  <a:lnTo>
                    <a:pt x="6120765" y="2998155"/>
                  </a:lnTo>
                  <a:lnTo>
                    <a:pt x="6114415" y="2998155"/>
                  </a:lnTo>
                  <a:lnTo>
                    <a:pt x="6120765" y="2998155"/>
                  </a:lnTo>
                  <a:cubicBezTo>
                    <a:pt x="6120765" y="3101085"/>
                    <a:pt x="6046597" y="3184518"/>
                    <a:pt x="5955284" y="3184518"/>
                  </a:cubicBezTo>
                  <a:lnTo>
                    <a:pt x="5955284" y="3177351"/>
                  </a:lnTo>
                  <a:lnTo>
                    <a:pt x="5955284" y="3184518"/>
                  </a:lnTo>
                  <a:lnTo>
                    <a:pt x="165481" y="3184518"/>
                  </a:lnTo>
                  <a:lnTo>
                    <a:pt x="165481" y="3177351"/>
                  </a:lnTo>
                  <a:lnTo>
                    <a:pt x="165481" y="3184518"/>
                  </a:lnTo>
                  <a:cubicBezTo>
                    <a:pt x="74041" y="3184518"/>
                    <a:pt x="0" y="3101085"/>
                    <a:pt x="0" y="2998155"/>
                  </a:cubicBezTo>
                  <a:lnTo>
                    <a:pt x="0" y="186363"/>
                  </a:lnTo>
                  <a:lnTo>
                    <a:pt x="6350" y="186363"/>
                  </a:lnTo>
                  <a:lnTo>
                    <a:pt x="0" y="186363"/>
                  </a:lnTo>
                  <a:moveTo>
                    <a:pt x="12700" y="186363"/>
                  </a:moveTo>
                  <a:lnTo>
                    <a:pt x="12700" y="2998155"/>
                  </a:lnTo>
                  <a:lnTo>
                    <a:pt x="6350" y="2998155"/>
                  </a:lnTo>
                  <a:lnTo>
                    <a:pt x="12700" y="2998155"/>
                  </a:lnTo>
                  <a:cubicBezTo>
                    <a:pt x="12700" y="3093201"/>
                    <a:pt x="81153" y="3170183"/>
                    <a:pt x="165481" y="3170183"/>
                  </a:cubicBezTo>
                  <a:lnTo>
                    <a:pt x="5955284" y="3170183"/>
                  </a:lnTo>
                  <a:cubicBezTo>
                    <a:pt x="6039739" y="3170183"/>
                    <a:pt x="6108065" y="3093057"/>
                    <a:pt x="6108065" y="2998155"/>
                  </a:cubicBezTo>
                  <a:lnTo>
                    <a:pt x="6108065" y="186363"/>
                  </a:lnTo>
                  <a:cubicBezTo>
                    <a:pt x="6108065" y="91318"/>
                    <a:pt x="6039612" y="14336"/>
                    <a:pt x="5955284" y="14336"/>
                  </a:cubicBezTo>
                  <a:lnTo>
                    <a:pt x="165481" y="14336"/>
                  </a:lnTo>
                  <a:lnTo>
                    <a:pt x="165481" y="7168"/>
                  </a:lnTo>
                  <a:lnTo>
                    <a:pt x="165481" y="14336"/>
                  </a:lnTo>
                  <a:cubicBezTo>
                    <a:pt x="81153" y="14336"/>
                    <a:pt x="12700" y="91461"/>
                    <a:pt x="12700" y="186363"/>
                  </a:cubicBezTo>
                  <a:close/>
                </a:path>
              </a:pathLst>
            </a:custGeom>
            <a:solidFill>
              <a:srgbClr val="C0C1D7"/>
            </a:solidFill>
          </p:spPr>
        </p:sp>
      </p:grpSp>
      <p:sp>
        <p:nvSpPr>
          <p:cNvPr name="TextBox 16" id="16"/>
          <p:cNvSpPr txBox="true"/>
          <p:nvPr/>
        </p:nvSpPr>
        <p:spPr>
          <a:xfrm rot="0">
            <a:off x="1193750" y="4229646"/>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Hệ thống tìm kiếm</a:t>
            </a:r>
          </a:p>
        </p:txBody>
      </p:sp>
      <p:sp>
        <p:nvSpPr>
          <p:cNvPr name="TextBox 17" id="17"/>
          <p:cNvSpPr txBox="true"/>
          <p:nvPr/>
        </p:nvSpPr>
        <p:spPr>
          <a:xfrm rot="0">
            <a:off x="1193750" y="4706493"/>
            <a:ext cx="3994994"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Trang thương mại điện tử, tin tức</a:t>
            </a:r>
          </a:p>
        </p:txBody>
      </p:sp>
      <p:grpSp>
        <p:nvGrpSpPr>
          <p:cNvPr name="Group 18" id="18"/>
          <p:cNvGrpSpPr/>
          <p:nvPr/>
        </p:nvGrpSpPr>
        <p:grpSpPr>
          <a:xfrm rot="0">
            <a:off x="5852071" y="3943498"/>
            <a:ext cx="4590604" cy="2388396"/>
            <a:chOff x="0" y="0"/>
            <a:chExt cx="6120805" cy="3184528"/>
          </a:xfrm>
        </p:grpSpPr>
        <p:sp>
          <p:nvSpPr>
            <p:cNvPr name="Freeform 19" id="19"/>
            <p:cNvSpPr/>
            <p:nvPr/>
          </p:nvSpPr>
          <p:spPr>
            <a:xfrm flipH="false" flipV="false" rot="0">
              <a:off x="6350" y="7168"/>
              <a:ext cx="6108065" cy="3170183"/>
            </a:xfrm>
            <a:custGeom>
              <a:avLst/>
              <a:gdLst/>
              <a:ahLst/>
              <a:cxnLst/>
              <a:rect r="r" b="b" t="t" l="l"/>
              <a:pathLst>
                <a:path h="3170183" w="6108065">
                  <a:moveTo>
                    <a:pt x="0" y="179195"/>
                  </a:moveTo>
                  <a:cubicBezTo>
                    <a:pt x="0" y="80279"/>
                    <a:pt x="71247" y="0"/>
                    <a:pt x="159131" y="0"/>
                  </a:cubicBezTo>
                  <a:lnTo>
                    <a:pt x="5948934" y="0"/>
                  </a:lnTo>
                  <a:cubicBezTo>
                    <a:pt x="6036818" y="0"/>
                    <a:pt x="6108065" y="80279"/>
                    <a:pt x="6108065" y="179195"/>
                  </a:cubicBezTo>
                  <a:lnTo>
                    <a:pt x="6108065" y="2990987"/>
                  </a:lnTo>
                  <a:cubicBezTo>
                    <a:pt x="6108065" y="3090046"/>
                    <a:pt x="6036818" y="3170183"/>
                    <a:pt x="5948934" y="3170183"/>
                  </a:cubicBezTo>
                  <a:lnTo>
                    <a:pt x="159131" y="3170183"/>
                  </a:lnTo>
                  <a:cubicBezTo>
                    <a:pt x="71247" y="3170183"/>
                    <a:pt x="0" y="3089903"/>
                    <a:pt x="0" y="2990987"/>
                  </a:cubicBezTo>
                  <a:close/>
                </a:path>
              </a:pathLst>
            </a:custGeom>
            <a:solidFill>
              <a:srgbClr val="DADBF1"/>
            </a:solidFill>
          </p:spPr>
        </p:sp>
        <p:sp>
          <p:nvSpPr>
            <p:cNvPr name="Freeform 20" id="20"/>
            <p:cNvSpPr/>
            <p:nvPr/>
          </p:nvSpPr>
          <p:spPr>
            <a:xfrm flipH="false" flipV="false" rot="0">
              <a:off x="0" y="0"/>
              <a:ext cx="6120765" cy="3184518"/>
            </a:xfrm>
            <a:custGeom>
              <a:avLst/>
              <a:gdLst/>
              <a:ahLst/>
              <a:cxnLst/>
              <a:rect r="r" b="b" t="t" l="l"/>
              <a:pathLst>
                <a:path h="3184518" w="6120765">
                  <a:moveTo>
                    <a:pt x="0" y="186363"/>
                  </a:moveTo>
                  <a:cubicBezTo>
                    <a:pt x="0" y="83433"/>
                    <a:pt x="74168" y="0"/>
                    <a:pt x="165481" y="0"/>
                  </a:cubicBezTo>
                  <a:lnTo>
                    <a:pt x="5955284" y="0"/>
                  </a:lnTo>
                  <a:lnTo>
                    <a:pt x="5955284" y="7168"/>
                  </a:lnTo>
                  <a:lnTo>
                    <a:pt x="5955284" y="0"/>
                  </a:lnTo>
                  <a:cubicBezTo>
                    <a:pt x="6046724" y="0"/>
                    <a:pt x="6120765" y="83433"/>
                    <a:pt x="6120765" y="186363"/>
                  </a:cubicBezTo>
                  <a:lnTo>
                    <a:pt x="6114415" y="186363"/>
                  </a:lnTo>
                  <a:lnTo>
                    <a:pt x="6120765" y="186363"/>
                  </a:lnTo>
                  <a:lnTo>
                    <a:pt x="6120765" y="2998155"/>
                  </a:lnTo>
                  <a:lnTo>
                    <a:pt x="6114415" y="2998155"/>
                  </a:lnTo>
                  <a:lnTo>
                    <a:pt x="6120765" y="2998155"/>
                  </a:lnTo>
                  <a:cubicBezTo>
                    <a:pt x="6120765" y="3101085"/>
                    <a:pt x="6046597" y="3184518"/>
                    <a:pt x="5955284" y="3184518"/>
                  </a:cubicBezTo>
                  <a:lnTo>
                    <a:pt x="5955284" y="3177351"/>
                  </a:lnTo>
                  <a:lnTo>
                    <a:pt x="5955284" y="3184518"/>
                  </a:lnTo>
                  <a:lnTo>
                    <a:pt x="165481" y="3184518"/>
                  </a:lnTo>
                  <a:lnTo>
                    <a:pt x="165481" y="3177351"/>
                  </a:lnTo>
                  <a:lnTo>
                    <a:pt x="165481" y="3184518"/>
                  </a:lnTo>
                  <a:cubicBezTo>
                    <a:pt x="74041" y="3184518"/>
                    <a:pt x="0" y="3101085"/>
                    <a:pt x="0" y="2998155"/>
                  </a:cubicBezTo>
                  <a:lnTo>
                    <a:pt x="0" y="186363"/>
                  </a:lnTo>
                  <a:lnTo>
                    <a:pt x="6350" y="186363"/>
                  </a:lnTo>
                  <a:lnTo>
                    <a:pt x="0" y="186363"/>
                  </a:lnTo>
                  <a:moveTo>
                    <a:pt x="12700" y="186363"/>
                  </a:moveTo>
                  <a:lnTo>
                    <a:pt x="12700" y="2998155"/>
                  </a:lnTo>
                  <a:lnTo>
                    <a:pt x="6350" y="2998155"/>
                  </a:lnTo>
                  <a:lnTo>
                    <a:pt x="12700" y="2998155"/>
                  </a:lnTo>
                  <a:cubicBezTo>
                    <a:pt x="12700" y="3093201"/>
                    <a:pt x="81153" y="3170183"/>
                    <a:pt x="165481" y="3170183"/>
                  </a:cubicBezTo>
                  <a:lnTo>
                    <a:pt x="5955284" y="3170183"/>
                  </a:lnTo>
                  <a:cubicBezTo>
                    <a:pt x="6039739" y="3170183"/>
                    <a:pt x="6108065" y="3093057"/>
                    <a:pt x="6108065" y="2998155"/>
                  </a:cubicBezTo>
                  <a:lnTo>
                    <a:pt x="6108065" y="186363"/>
                  </a:lnTo>
                  <a:cubicBezTo>
                    <a:pt x="6108065" y="91318"/>
                    <a:pt x="6039612" y="14336"/>
                    <a:pt x="5955284" y="14336"/>
                  </a:cubicBezTo>
                  <a:lnTo>
                    <a:pt x="165481" y="14336"/>
                  </a:lnTo>
                  <a:lnTo>
                    <a:pt x="165481" y="7168"/>
                  </a:lnTo>
                  <a:lnTo>
                    <a:pt x="165481" y="14336"/>
                  </a:lnTo>
                  <a:cubicBezTo>
                    <a:pt x="81153" y="14336"/>
                    <a:pt x="12700" y="91461"/>
                    <a:pt x="12700" y="186363"/>
                  </a:cubicBezTo>
                  <a:close/>
                </a:path>
              </a:pathLst>
            </a:custGeom>
            <a:solidFill>
              <a:srgbClr val="C0C1D7"/>
            </a:solidFill>
          </p:spPr>
        </p:sp>
      </p:grpSp>
      <p:sp>
        <p:nvSpPr>
          <p:cNvPr name="TextBox 21" id="21"/>
          <p:cNvSpPr txBox="true"/>
          <p:nvPr/>
        </p:nvSpPr>
        <p:spPr>
          <a:xfrm rot="0">
            <a:off x="6149876" y="4229646"/>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Phân tích log</a:t>
            </a:r>
          </a:p>
        </p:txBody>
      </p:sp>
      <p:sp>
        <p:nvSpPr>
          <p:cNvPr name="TextBox 22" id="22"/>
          <p:cNvSpPr txBox="true"/>
          <p:nvPr/>
        </p:nvSpPr>
        <p:spPr>
          <a:xfrm rot="0">
            <a:off x="6149876" y="4706493"/>
            <a:ext cx="3994994"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Phát hiện vấn đề trong hệ thống</a:t>
            </a:r>
          </a:p>
        </p:txBody>
      </p:sp>
      <p:grpSp>
        <p:nvGrpSpPr>
          <p:cNvPr name="Group 23" id="23"/>
          <p:cNvGrpSpPr/>
          <p:nvPr/>
        </p:nvGrpSpPr>
        <p:grpSpPr>
          <a:xfrm rot="0">
            <a:off x="987475" y="6605885"/>
            <a:ext cx="9455051" cy="1662261"/>
            <a:chOff x="0" y="0"/>
            <a:chExt cx="12606735" cy="2216348"/>
          </a:xfrm>
        </p:grpSpPr>
        <p:sp>
          <p:nvSpPr>
            <p:cNvPr name="Freeform 24" id="24"/>
            <p:cNvSpPr/>
            <p:nvPr/>
          </p:nvSpPr>
          <p:spPr>
            <a:xfrm flipH="false" flipV="false" rot="0">
              <a:off x="6350" y="6350"/>
              <a:ext cx="12594082" cy="2203577"/>
            </a:xfrm>
            <a:custGeom>
              <a:avLst/>
              <a:gdLst/>
              <a:ahLst/>
              <a:cxnLst/>
              <a:rect r="r" b="b" t="t" l="l"/>
              <a:pathLst>
                <a:path h="2203577" w="12594082">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DADBF1"/>
            </a:solidFill>
          </p:spPr>
        </p:sp>
        <p:sp>
          <p:nvSpPr>
            <p:cNvPr name="Freeform 25" id="25"/>
            <p:cNvSpPr/>
            <p:nvPr/>
          </p:nvSpPr>
          <p:spPr>
            <a:xfrm flipH="false" flipV="false" rot="0">
              <a:off x="0" y="0"/>
              <a:ext cx="12606782" cy="2216277"/>
            </a:xfrm>
            <a:custGeom>
              <a:avLst/>
              <a:gdLst/>
              <a:ahLst/>
              <a:cxnLst/>
              <a:rect r="r" b="b" t="t" l="l"/>
              <a:pathLst>
                <a:path h="2216277" w="12606782">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C0C1D7"/>
            </a:solidFill>
          </p:spPr>
        </p:sp>
      </p:grpSp>
      <p:sp>
        <p:nvSpPr>
          <p:cNvPr name="TextBox 26" id="26"/>
          <p:cNvSpPr txBox="true"/>
          <p:nvPr/>
        </p:nvSpPr>
        <p:spPr>
          <a:xfrm rot="0">
            <a:off x="1285280" y="6884640"/>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Giám sát dữ liệu</a:t>
            </a:r>
          </a:p>
        </p:txBody>
      </p:sp>
      <p:sp>
        <p:nvSpPr>
          <p:cNvPr name="TextBox 27" id="27"/>
          <p:cNvSpPr txBox="true"/>
          <p:nvPr/>
        </p:nvSpPr>
        <p:spPr>
          <a:xfrm rot="0">
            <a:off x="1285280" y="7364314"/>
            <a:ext cx="8859441" cy="6858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Phát hiện bất thường trong thời gian thực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10</a:t>
            </a:r>
          </a:p>
        </p:txBody>
      </p:sp>
      <p:sp>
        <p:nvSpPr>
          <p:cNvPr name="TextBox 7" id="7"/>
          <p:cNvSpPr txBox="true"/>
          <p:nvPr/>
        </p:nvSpPr>
        <p:spPr>
          <a:xfrm rot="0">
            <a:off x="251154" y="9859975"/>
            <a:ext cx="6716457"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0" id="10"/>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1" id="11"/>
          <p:cNvSpPr txBox="true"/>
          <p:nvPr/>
        </p:nvSpPr>
        <p:spPr>
          <a:xfrm rot="0">
            <a:off x="2041772" y="2427716"/>
            <a:ext cx="9851677" cy="706455"/>
          </a:xfrm>
          <a:prstGeom prst="rect">
            <a:avLst/>
          </a:prstGeom>
        </p:spPr>
        <p:txBody>
          <a:bodyPr anchor="t" rtlCol="false" tIns="0" lIns="0" bIns="0" rIns="0">
            <a:spAutoFit/>
          </a:bodyPr>
          <a:lstStyle/>
          <a:p>
            <a:pPr algn="l">
              <a:lnSpc>
                <a:spcPts val="5612"/>
              </a:lnSpc>
            </a:pPr>
            <a:r>
              <a:rPr lang="en-US" b="true" sz="4500" spc="-135">
                <a:solidFill>
                  <a:srgbClr val="272525"/>
                </a:solidFill>
                <a:latin typeface="TT Rounds Condensed Bold"/>
                <a:ea typeface="TT Rounds Condensed Bold"/>
                <a:cs typeface="TT Rounds Condensed Bold"/>
                <a:sym typeface="TT Rounds Condensed Bold"/>
              </a:rPr>
              <a:t>Nhược điểm của Elasticsearch</a:t>
            </a:r>
          </a:p>
        </p:txBody>
      </p:sp>
      <p:sp>
        <p:nvSpPr>
          <p:cNvPr name="Freeform 12" id="12" descr="preencoded.png"/>
          <p:cNvSpPr/>
          <p:nvPr/>
        </p:nvSpPr>
        <p:spPr>
          <a:xfrm flipH="false" flipV="false" rot="0">
            <a:off x="4059287" y="3743771"/>
            <a:ext cx="2017514" cy="1009947"/>
          </a:xfrm>
          <a:custGeom>
            <a:avLst/>
            <a:gdLst/>
            <a:ahLst/>
            <a:cxnLst/>
            <a:rect r="r" b="b" t="t" l="l"/>
            <a:pathLst>
              <a:path h="1009947" w="2017514">
                <a:moveTo>
                  <a:pt x="0" y="0"/>
                </a:moveTo>
                <a:lnTo>
                  <a:pt x="2017514" y="0"/>
                </a:lnTo>
                <a:lnTo>
                  <a:pt x="2017514" y="1009948"/>
                </a:lnTo>
                <a:lnTo>
                  <a:pt x="0" y="1009948"/>
                </a:lnTo>
                <a:lnTo>
                  <a:pt x="0" y="0"/>
                </a:lnTo>
                <a:close/>
              </a:path>
            </a:pathLst>
          </a:custGeom>
          <a:blipFill>
            <a:blip r:embed="rId6"/>
            <a:stretch>
              <a:fillRect l="-59" t="0" r="-59" b="0"/>
            </a:stretch>
          </a:blipFill>
        </p:spPr>
      </p:sp>
      <p:sp>
        <p:nvSpPr>
          <p:cNvPr name="TextBox 13" id="13"/>
          <p:cNvSpPr txBox="true"/>
          <p:nvPr/>
        </p:nvSpPr>
        <p:spPr>
          <a:xfrm rot="0">
            <a:off x="4996904" y="3931295"/>
            <a:ext cx="142131" cy="673389"/>
          </a:xfrm>
          <a:prstGeom prst="rect">
            <a:avLst/>
          </a:prstGeom>
        </p:spPr>
        <p:txBody>
          <a:bodyPr anchor="t" rtlCol="false" tIns="0" lIns="0" bIns="0" rIns="0">
            <a:spAutoFit/>
          </a:bodyPr>
          <a:lstStyle/>
          <a:p>
            <a:pPr algn="ctr">
              <a:lnSpc>
                <a:spcPts val="5647"/>
              </a:lnSpc>
            </a:pPr>
            <a:r>
              <a:rPr lang="en-US" b="true" sz="3500" spc="-106">
                <a:solidFill>
                  <a:srgbClr val="272525"/>
                </a:solidFill>
                <a:latin typeface="TT Rounds Condensed Bold"/>
                <a:ea typeface="TT Rounds Condensed Bold"/>
                <a:cs typeface="TT Rounds Condensed Bold"/>
                <a:sym typeface="TT Rounds Condensed Bold"/>
              </a:rPr>
              <a:t>1</a:t>
            </a:r>
          </a:p>
        </p:txBody>
      </p:sp>
      <p:sp>
        <p:nvSpPr>
          <p:cNvPr name="TextBox 14" id="14"/>
          <p:cNvSpPr txBox="true"/>
          <p:nvPr/>
        </p:nvSpPr>
        <p:spPr>
          <a:xfrm rot="0">
            <a:off x="6360319" y="4008239"/>
            <a:ext cx="6265069"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Yêu cầu tài nguyên</a:t>
            </a:r>
          </a:p>
        </p:txBody>
      </p:sp>
      <p:grpSp>
        <p:nvGrpSpPr>
          <p:cNvPr name="Group 15" id="15"/>
          <p:cNvGrpSpPr/>
          <p:nvPr/>
        </p:nvGrpSpPr>
        <p:grpSpPr>
          <a:xfrm rot="0">
            <a:off x="6147644" y="4770090"/>
            <a:ext cx="11077278" cy="19050"/>
            <a:chOff x="0" y="0"/>
            <a:chExt cx="14769703" cy="25400"/>
          </a:xfrm>
        </p:grpSpPr>
        <p:sp>
          <p:nvSpPr>
            <p:cNvPr name="Freeform 16" id="16"/>
            <p:cNvSpPr/>
            <p:nvPr/>
          </p:nvSpPr>
          <p:spPr>
            <a:xfrm flipH="false" flipV="false" rot="0">
              <a:off x="0" y="0"/>
              <a:ext cx="14769719" cy="25400"/>
            </a:xfrm>
            <a:custGeom>
              <a:avLst/>
              <a:gdLst/>
              <a:ahLst/>
              <a:cxnLst/>
              <a:rect r="r" b="b" t="t" l="l"/>
              <a:pathLst>
                <a:path h="25400" w="14769719">
                  <a:moveTo>
                    <a:pt x="0" y="12700"/>
                  </a:moveTo>
                  <a:cubicBezTo>
                    <a:pt x="0" y="5715"/>
                    <a:pt x="5715" y="0"/>
                    <a:pt x="12700" y="0"/>
                  </a:cubicBezTo>
                  <a:lnTo>
                    <a:pt x="14757019" y="0"/>
                  </a:lnTo>
                  <a:cubicBezTo>
                    <a:pt x="14764004" y="0"/>
                    <a:pt x="14769719" y="5715"/>
                    <a:pt x="14769719" y="12700"/>
                  </a:cubicBezTo>
                  <a:cubicBezTo>
                    <a:pt x="14769719" y="19685"/>
                    <a:pt x="14764004" y="25400"/>
                    <a:pt x="14757019" y="25400"/>
                  </a:cubicBezTo>
                  <a:lnTo>
                    <a:pt x="12700" y="25400"/>
                  </a:lnTo>
                  <a:cubicBezTo>
                    <a:pt x="5715" y="25400"/>
                    <a:pt x="0" y="19685"/>
                    <a:pt x="0" y="12700"/>
                  </a:cubicBezTo>
                  <a:close/>
                </a:path>
              </a:pathLst>
            </a:custGeom>
            <a:solidFill>
              <a:srgbClr val="C0C1D7"/>
            </a:solidFill>
          </p:spPr>
        </p:sp>
      </p:grpSp>
      <p:sp>
        <p:nvSpPr>
          <p:cNvPr name="Freeform 17" id="17" descr="preencoded.png"/>
          <p:cNvSpPr/>
          <p:nvPr/>
        </p:nvSpPr>
        <p:spPr>
          <a:xfrm flipH="false" flipV="false" rot="0">
            <a:off x="3050530" y="4824561"/>
            <a:ext cx="4035027" cy="1009947"/>
          </a:xfrm>
          <a:custGeom>
            <a:avLst/>
            <a:gdLst/>
            <a:ahLst/>
            <a:cxnLst/>
            <a:rect r="r" b="b" t="t" l="l"/>
            <a:pathLst>
              <a:path h="1009947" w="4035027">
                <a:moveTo>
                  <a:pt x="0" y="0"/>
                </a:moveTo>
                <a:lnTo>
                  <a:pt x="4035027" y="0"/>
                </a:lnTo>
                <a:lnTo>
                  <a:pt x="4035027" y="1009948"/>
                </a:lnTo>
                <a:lnTo>
                  <a:pt x="0" y="1009948"/>
                </a:lnTo>
                <a:lnTo>
                  <a:pt x="0" y="0"/>
                </a:lnTo>
                <a:close/>
              </a:path>
            </a:pathLst>
          </a:custGeom>
          <a:blipFill>
            <a:blip r:embed="rId7"/>
            <a:stretch>
              <a:fillRect l="-59" t="0" r="-59" b="0"/>
            </a:stretch>
          </a:blipFill>
        </p:spPr>
      </p:sp>
      <p:sp>
        <p:nvSpPr>
          <p:cNvPr name="TextBox 18" id="18"/>
          <p:cNvSpPr txBox="true"/>
          <p:nvPr/>
        </p:nvSpPr>
        <p:spPr>
          <a:xfrm rot="0">
            <a:off x="4961781" y="4903142"/>
            <a:ext cx="212526" cy="673389"/>
          </a:xfrm>
          <a:prstGeom prst="rect">
            <a:avLst/>
          </a:prstGeom>
        </p:spPr>
        <p:txBody>
          <a:bodyPr anchor="t" rtlCol="false" tIns="0" lIns="0" bIns="0" rIns="0">
            <a:spAutoFit/>
          </a:bodyPr>
          <a:lstStyle/>
          <a:p>
            <a:pPr algn="ctr">
              <a:lnSpc>
                <a:spcPts val="5647"/>
              </a:lnSpc>
            </a:pPr>
            <a:r>
              <a:rPr lang="en-US" b="true" sz="3500" spc="-106">
                <a:solidFill>
                  <a:srgbClr val="272525"/>
                </a:solidFill>
                <a:latin typeface="TT Rounds Condensed Bold"/>
                <a:ea typeface="TT Rounds Condensed Bold"/>
                <a:cs typeface="TT Rounds Condensed Bold"/>
                <a:sym typeface="TT Rounds Condensed Bold"/>
              </a:rPr>
              <a:t>2</a:t>
            </a:r>
          </a:p>
        </p:txBody>
      </p:sp>
      <p:sp>
        <p:nvSpPr>
          <p:cNvPr name="TextBox 19" id="19"/>
          <p:cNvSpPr txBox="true"/>
          <p:nvPr/>
        </p:nvSpPr>
        <p:spPr>
          <a:xfrm rot="0">
            <a:off x="7369076" y="5089029"/>
            <a:ext cx="8206228"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Khó khăn trong việc cấu hình và tối ưu hóa</a:t>
            </a:r>
          </a:p>
        </p:txBody>
      </p:sp>
      <p:grpSp>
        <p:nvGrpSpPr>
          <p:cNvPr name="Group 20" id="20"/>
          <p:cNvGrpSpPr/>
          <p:nvPr/>
        </p:nvGrpSpPr>
        <p:grpSpPr>
          <a:xfrm rot="0">
            <a:off x="7156400" y="5850880"/>
            <a:ext cx="10068520" cy="19050"/>
            <a:chOff x="0" y="0"/>
            <a:chExt cx="13424693" cy="25400"/>
          </a:xfrm>
        </p:grpSpPr>
        <p:sp>
          <p:nvSpPr>
            <p:cNvPr name="Freeform 21" id="21"/>
            <p:cNvSpPr/>
            <p:nvPr/>
          </p:nvSpPr>
          <p:spPr>
            <a:xfrm flipH="false" flipV="false" rot="0">
              <a:off x="0" y="0"/>
              <a:ext cx="13424663" cy="25400"/>
            </a:xfrm>
            <a:custGeom>
              <a:avLst/>
              <a:gdLst/>
              <a:ahLst/>
              <a:cxnLst/>
              <a:rect r="r" b="b" t="t" l="l"/>
              <a:pathLst>
                <a:path h="25400" w="13424663">
                  <a:moveTo>
                    <a:pt x="0" y="12700"/>
                  </a:moveTo>
                  <a:cubicBezTo>
                    <a:pt x="0" y="5715"/>
                    <a:pt x="5715" y="0"/>
                    <a:pt x="12700" y="0"/>
                  </a:cubicBezTo>
                  <a:lnTo>
                    <a:pt x="13411963" y="0"/>
                  </a:lnTo>
                  <a:cubicBezTo>
                    <a:pt x="13418948" y="0"/>
                    <a:pt x="13424663" y="5715"/>
                    <a:pt x="13424663" y="12700"/>
                  </a:cubicBezTo>
                  <a:cubicBezTo>
                    <a:pt x="13424663" y="19685"/>
                    <a:pt x="13418948" y="25400"/>
                    <a:pt x="13411963" y="25400"/>
                  </a:cubicBezTo>
                  <a:lnTo>
                    <a:pt x="12700" y="25400"/>
                  </a:lnTo>
                  <a:cubicBezTo>
                    <a:pt x="5715" y="25400"/>
                    <a:pt x="0" y="19685"/>
                    <a:pt x="0" y="12700"/>
                  </a:cubicBezTo>
                  <a:close/>
                </a:path>
              </a:pathLst>
            </a:custGeom>
            <a:solidFill>
              <a:srgbClr val="C0C1D7"/>
            </a:solidFill>
          </p:spPr>
        </p:sp>
      </p:grpSp>
      <p:sp>
        <p:nvSpPr>
          <p:cNvPr name="Freeform 22" id="22" descr="preencoded.png"/>
          <p:cNvSpPr/>
          <p:nvPr/>
        </p:nvSpPr>
        <p:spPr>
          <a:xfrm flipH="false" flipV="false" rot="0">
            <a:off x="2041772" y="5905351"/>
            <a:ext cx="6052542" cy="1009947"/>
          </a:xfrm>
          <a:custGeom>
            <a:avLst/>
            <a:gdLst/>
            <a:ahLst/>
            <a:cxnLst/>
            <a:rect r="r" b="b" t="t" l="l"/>
            <a:pathLst>
              <a:path h="1009947" w="6052542">
                <a:moveTo>
                  <a:pt x="0" y="0"/>
                </a:moveTo>
                <a:lnTo>
                  <a:pt x="6052543" y="0"/>
                </a:lnTo>
                <a:lnTo>
                  <a:pt x="6052543" y="1009948"/>
                </a:lnTo>
                <a:lnTo>
                  <a:pt x="0" y="1009948"/>
                </a:lnTo>
                <a:lnTo>
                  <a:pt x="0" y="0"/>
                </a:lnTo>
                <a:close/>
              </a:path>
            </a:pathLst>
          </a:custGeom>
          <a:blipFill>
            <a:blip r:embed="rId8"/>
            <a:stretch>
              <a:fillRect l="0" t="-19" r="0" b="-19"/>
            </a:stretch>
          </a:blipFill>
        </p:spPr>
      </p:sp>
      <p:sp>
        <p:nvSpPr>
          <p:cNvPr name="TextBox 23" id="23"/>
          <p:cNvSpPr txBox="true"/>
          <p:nvPr/>
        </p:nvSpPr>
        <p:spPr>
          <a:xfrm rot="0">
            <a:off x="4958954" y="5983932"/>
            <a:ext cx="218034" cy="673389"/>
          </a:xfrm>
          <a:prstGeom prst="rect">
            <a:avLst/>
          </a:prstGeom>
        </p:spPr>
        <p:txBody>
          <a:bodyPr anchor="t" rtlCol="false" tIns="0" lIns="0" bIns="0" rIns="0">
            <a:spAutoFit/>
          </a:bodyPr>
          <a:lstStyle/>
          <a:p>
            <a:pPr algn="ctr">
              <a:lnSpc>
                <a:spcPts val="5647"/>
              </a:lnSpc>
            </a:pPr>
            <a:r>
              <a:rPr lang="en-US" b="true" sz="3500" spc="-106">
                <a:solidFill>
                  <a:srgbClr val="272525"/>
                </a:solidFill>
                <a:latin typeface="TT Rounds Condensed Bold"/>
                <a:ea typeface="TT Rounds Condensed Bold"/>
                <a:cs typeface="TT Rounds Condensed Bold"/>
                <a:sym typeface="TT Rounds Condensed Bold"/>
              </a:rPr>
              <a:t>3</a:t>
            </a:r>
          </a:p>
        </p:txBody>
      </p:sp>
      <p:sp>
        <p:nvSpPr>
          <p:cNvPr name="TextBox 24" id="24"/>
          <p:cNvSpPr txBox="true"/>
          <p:nvPr/>
        </p:nvSpPr>
        <p:spPr>
          <a:xfrm rot="0">
            <a:off x="8377833" y="6169819"/>
            <a:ext cx="9167217"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Khả năng mở rộng theo nguồn tài nguyên hạn chế</a:t>
            </a:r>
          </a:p>
        </p:txBody>
      </p:sp>
      <p:grpSp>
        <p:nvGrpSpPr>
          <p:cNvPr name="Group 25" id="25"/>
          <p:cNvGrpSpPr/>
          <p:nvPr/>
        </p:nvGrpSpPr>
        <p:grpSpPr>
          <a:xfrm rot="0">
            <a:off x="8165158" y="6931670"/>
            <a:ext cx="9059764" cy="19050"/>
            <a:chOff x="0" y="0"/>
            <a:chExt cx="12079685" cy="25400"/>
          </a:xfrm>
        </p:grpSpPr>
        <p:sp>
          <p:nvSpPr>
            <p:cNvPr name="Freeform 26" id="26"/>
            <p:cNvSpPr/>
            <p:nvPr/>
          </p:nvSpPr>
          <p:spPr>
            <a:xfrm flipH="false" flipV="false" rot="0">
              <a:off x="0" y="0"/>
              <a:ext cx="12079732" cy="25400"/>
            </a:xfrm>
            <a:custGeom>
              <a:avLst/>
              <a:gdLst/>
              <a:ahLst/>
              <a:cxnLst/>
              <a:rect r="r" b="b" t="t" l="l"/>
              <a:pathLst>
                <a:path h="25400" w="12079732">
                  <a:moveTo>
                    <a:pt x="0" y="12700"/>
                  </a:moveTo>
                  <a:cubicBezTo>
                    <a:pt x="0" y="5715"/>
                    <a:pt x="5715" y="0"/>
                    <a:pt x="12700" y="0"/>
                  </a:cubicBezTo>
                  <a:lnTo>
                    <a:pt x="12067032" y="0"/>
                  </a:lnTo>
                  <a:cubicBezTo>
                    <a:pt x="12074017" y="0"/>
                    <a:pt x="12079732" y="5715"/>
                    <a:pt x="12079732" y="12700"/>
                  </a:cubicBezTo>
                  <a:cubicBezTo>
                    <a:pt x="12079732" y="19685"/>
                    <a:pt x="12074017" y="25400"/>
                    <a:pt x="12067032" y="25400"/>
                  </a:cubicBezTo>
                  <a:lnTo>
                    <a:pt x="12700" y="25400"/>
                  </a:lnTo>
                  <a:cubicBezTo>
                    <a:pt x="5715" y="25400"/>
                    <a:pt x="0" y="19685"/>
                    <a:pt x="0" y="12700"/>
                  </a:cubicBezTo>
                  <a:close/>
                </a:path>
              </a:pathLst>
            </a:custGeom>
            <a:solidFill>
              <a:srgbClr val="C0C1D7"/>
            </a:solidFill>
          </p:spPr>
        </p:sp>
      </p:grpSp>
      <p:sp>
        <p:nvSpPr>
          <p:cNvPr name="Freeform 27" id="27" descr="preencoded.png"/>
          <p:cNvSpPr/>
          <p:nvPr/>
        </p:nvSpPr>
        <p:spPr>
          <a:xfrm flipH="false" flipV="false" rot="0">
            <a:off x="1032868" y="6986141"/>
            <a:ext cx="8070205" cy="1009947"/>
          </a:xfrm>
          <a:custGeom>
            <a:avLst/>
            <a:gdLst/>
            <a:ahLst/>
            <a:cxnLst/>
            <a:rect r="r" b="b" t="t" l="l"/>
            <a:pathLst>
              <a:path h="1009947" w="8070205">
                <a:moveTo>
                  <a:pt x="0" y="0"/>
                </a:moveTo>
                <a:lnTo>
                  <a:pt x="8070204" y="0"/>
                </a:lnTo>
                <a:lnTo>
                  <a:pt x="8070204" y="1009948"/>
                </a:lnTo>
                <a:lnTo>
                  <a:pt x="0" y="1009948"/>
                </a:lnTo>
                <a:lnTo>
                  <a:pt x="0" y="0"/>
                </a:lnTo>
                <a:close/>
              </a:path>
            </a:pathLst>
          </a:custGeom>
          <a:blipFill>
            <a:blip r:embed="rId9"/>
            <a:stretch>
              <a:fillRect l="0" t="0" r="0" b="0"/>
            </a:stretch>
          </a:blipFill>
        </p:spPr>
      </p:sp>
      <p:sp>
        <p:nvSpPr>
          <p:cNvPr name="TextBox 28" id="28"/>
          <p:cNvSpPr txBox="true"/>
          <p:nvPr/>
        </p:nvSpPr>
        <p:spPr>
          <a:xfrm rot="0">
            <a:off x="4953297" y="7064722"/>
            <a:ext cx="229046" cy="673389"/>
          </a:xfrm>
          <a:prstGeom prst="rect">
            <a:avLst/>
          </a:prstGeom>
        </p:spPr>
        <p:txBody>
          <a:bodyPr anchor="t" rtlCol="false" tIns="0" lIns="0" bIns="0" rIns="0">
            <a:spAutoFit/>
          </a:bodyPr>
          <a:lstStyle/>
          <a:p>
            <a:pPr algn="ctr">
              <a:lnSpc>
                <a:spcPts val="5647"/>
              </a:lnSpc>
            </a:pPr>
            <a:r>
              <a:rPr lang="en-US" b="true" sz="3500" spc="-106">
                <a:solidFill>
                  <a:srgbClr val="272525"/>
                </a:solidFill>
                <a:latin typeface="TT Rounds Condensed Bold"/>
                <a:ea typeface="TT Rounds Condensed Bold"/>
                <a:cs typeface="TT Rounds Condensed Bold"/>
                <a:sym typeface="TT Rounds Condensed Bold"/>
              </a:rPr>
              <a:t>4</a:t>
            </a:r>
          </a:p>
        </p:txBody>
      </p:sp>
      <p:sp>
        <p:nvSpPr>
          <p:cNvPr name="TextBox 29" id="29"/>
          <p:cNvSpPr txBox="true"/>
          <p:nvPr/>
        </p:nvSpPr>
        <p:spPr>
          <a:xfrm rot="0">
            <a:off x="9386590" y="7250609"/>
            <a:ext cx="5861661"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Độ phức tạp của truy vấn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904666" y="2349256"/>
            <a:ext cx="11301259" cy="2514530"/>
          </a:xfrm>
          <a:custGeom>
            <a:avLst/>
            <a:gdLst/>
            <a:ahLst/>
            <a:cxnLst/>
            <a:rect r="r" b="b" t="t" l="l"/>
            <a:pathLst>
              <a:path h="2514530" w="11301259">
                <a:moveTo>
                  <a:pt x="0" y="0"/>
                </a:moveTo>
                <a:lnTo>
                  <a:pt x="11301259" y="0"/>
                </a:lnTo>
                <a:lnTo>
                  <a:pt x="11301259" y="2514530"/>
                </a:lnTo>
                <a:lnTo>
                  <a:pt x="0" y="2514530"/>
                </a:lnTo>
                <a:lnTo>
                  <a:pt x="0" y="0"/>
                </a:lnTo>
                <a:close/>
              </a:path>
            </a:pathLst>
          </a:custGeom>
          <a:blipFill>
            <a:blip r:embed="rId6"/>
            <a:stretch>
              <a:fillRect l="0" t="0" r="0" b="0"/>
            </a:stretch>
          </a:blipFill>
        </p:spPr>
      </p:sp>
      <p:sp>
        <p:nvSpPr>
          <p:cNvPr name="TextBox 8" id="8"/>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11</a:t>
            </a:r>
          </a:p>
        </p:txBody>
      </p:sp>
      <p:sp>
        <p:nvSpPr>
          <p:cNvPr name="TextBox 9" id="9"/>
          <p:cNvSpPr txBox="true"/>
          <p:nvPr/>
        </p:nvSpPr>
        <p:spPr>
          <a:xfrm rot="0">
            <a:off x="251154" y="9859975"/>
            <a:ext cx="5584800" cy="73342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1" id="11"/>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2" id="12"/>
          <p:cNvSpPr txBox="true"/>
          <p:nvPr/>
        </p:nvSpPr>
        <p:spPr>
          <a:xfrm rot="0">
            <a:off x="251154" y="9859975"/>
            <a:ext cx="6515569"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3" id="13"/>
          <p:cNvSpPr txBox="true"/>
          <p:nvPr/>
        </p:nvSpPr>
        <p:spPr>
          <a:xfrm rot="0">
            <a:off x="5320769" y="1662504"/>
            <a:ext cx="5710508" cy="686753"/>
          </a:xfrm>
          <a:prstGeom prst="rect">
            <a:avLst/>
          </a:prstGeom>
        </p:spPr>
        <p:txBody>
          <a:bodyPr anchor="t" rtlCol="false" tIns="0" lIns="0" bIns="0" rIns="0">
            <a:spAutoFit/>
          </a:bodyPr>
          <a:lstStyle/>
          <a:p>
            <a:pPr algn="ctr">
              <a:lnSpc>
                <a:spcPts val="5467"/>
              </a:lnSpc>
              <a:spcBef>
                <a:spcPct val="0"/>
              </a:spcBef>
            </a:pPr>
            <a:r>
              <a:rPr lang="en-US" b="true" sz="4499" spc="42">
                <a:solidFill>
                  <a:srgbClr val="000000"/>
                </a:solidFill>
                <a:latin typeface="TT Rounds Condensed Bold"/>
                <a:ea typeface="TT Rounds Condensed Bold"/>
                <a:cs typeface="TT Rounds Condensed Bold"/>
                <a:sym typeface="TT Rounds Condensed Bold"/>
              </a:rPr>
              <a:t>Kết luận</a:t>
            </a:r>
          </a:p>
        </p:txBody>
      </p:sp>
      <p:sp>
        <p:nvSpPr>
          <p:cNvPr name="TextBox 14" id="14"/>
          <p:cNvSpPr txBox="true"/>
          <p:nvPr/>
        </p:nvSpPr>
        <p:spPr>
          <a:xfrm rot="0">
            <a:off x="3179238" y="4240257"/>
            <a:ext cx="11929524" cy="3203258"/>
          </a:xfrm>
          <a:prstGeom prst="rect">
            <a:avLst/>
          </a:prstGeom>
        </p:spPr>
        <p:txBody>
          <a:bodyPr anchor="t" rtlCol="false" tIns="0" lIns="0" bIns="0" rIns="0">
            <a:spAutoFit/>
          </a:bodyPr>
          <a:lstStyle/>
          <a:p>
            <a:pPr algn="l">
              <a:lnSpc>
                <a:spcPts val="4252"/>
              </a:lnSpc>
              <a:spcBef>
                <a:spcPct val="0"/>
              </a:spcBef>
            </a:pPr>
            <a:r>
              <a:rPr lang="en-US" sz="3499" spc="32">
                <a:solidFill>
                  <a:srgbClr val="000000"/>
                </a:solidFill>
                <a:latin typeface="TT Rounds Condensed"/>
                <a:ea typeface="TT Rounds Condensed"/>
                <a:cs typeface="TT Rounds Condensed"/>
                <a:sym typeface="TT Rounds Condensed"/>
              </a:rPr>
              <a:t>Nhìn chung, Elasticsearch thực sự là một công cụ mạnh mẽ với nhiều tính năng vượt trội dựa vào khả năng tích hợp của các nhà phát triển. Thậm chí, Elasticsearch cũng có thể thay thế một cho Database độc lập trong hệ thống, một dịch vụ dành riêng cho tính năng tìm kiếm hoặc môt bộ công cụ mạnh mẽ trong quản lý log.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9509760" y="4181092"/>
            <a:ext cx="5454968" cy="2974658"/>
          </a:xfrm>
          <a:custGeom>
            <a:avLst/>
            <a:gdLst/>
            <a:ahLst/>
            <a:cxnLst/>
            <a:rect r="r" b="b" t="t" l="l"/>
            <a:pathLst>
              <a:path h="2974658" w="5454968">
                <a:moveTo>
                  <a:pt x="0" y="0"/>
                </a:moveTo>
                <a:lnTo>
                  <a:pt x="5454968" y="0"/>
                </a:lnTo>
                <a:lnTo>
                  <a:pt x="5454968" y="2974658"/>
                </a:lnTo>
                <a:lnTo>
                  <a:pt x="0" y="2974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969899" y="2079975"/>
            <a:ext cx="5514345" cy="6127050"/>
          </a:xfrm>
          <a:prstGeom prst="rect">
            <a:avLst/>
          </a:prstGeom>
        </p:spPr>
      </p:pic>
      <p:sp>
        <p:nvSpPr>
          <p:cNvPr name="TextBox 9" id="9"/>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13</a:t>
            </a:r>
          </a:p>
        </p:txBody>
      </p:sp>
      <p:sp>
        <p:nvSpPr>
          <p:cNvPr name="TextBox 10" id="10"/>
          <p:cNvSpPr txBox="true"/>
          <p:nvPr/>
        </p:nvSpPr>
        <p:spPr>
          <a:xfrm rot="0">
            <a:off x="251154" y="9859975"/>
            <a:ext cx="7446925"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1" id="11"/>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2" id="12"/>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3" id="13"/>
          <p:cNvSpPr txBox="true"/>
          <p:nvPr/>
        </p:nvSpPr>
        <p:spPr>
          <a:xfrm rot="0">
            <a:off x="10576281" y="4582571"/>
            <a:ext cx="3321926" cy="1447800"/>
          </a:xfrm>
          <a:prstGeom prst="rect">
            <a:avLst/>
          </a:prstGeom>
        </p:spPr>
        <p:txBody>
          <a:bodyPr anchor="t" rtlCol="false" tIns="0" lIns="0" bIns="0" rIns="0">
            <a:spAutoFit/>
          </a:bodyPr>
          <a:lstStyle/>
          <a:p>
            <a:pPr algn="ctr">
              <a:lnSpc>
                <a:spcPts val="5759"/>
              </a:lnSpc>
            </a:pPr>
            <a:r>
              <a:rPr lang="en-US" b="true" sz="4800" spc="44">
                <a:solidFill>
                  <a:srgbClr val="FFFFFF"/>
                </a:solidFill>
                <a:latin typeface="TT Rounds Condensed Bold"/>
                <a:ea typeface="TT Rounds Condensed Bold"/>
                <a:cs typeface="TT Rounds Condensed Bold"/>
                <a:sym typeface="TT Rounds Condensed Bold"/>
              </a:rPr>
              <a:t>Tổng quan về RAG</a:t>
            </a:r>
          </a:p>
        </p:txBody>
      </p:sp>
      <p:sp>
        <p:nvSpPr>
          <p:cNvPr name="TextBox 14" id="14"/>
          <p:cNvSpPr txBox="true"/>
          <p:nvPr/>
        </p:nvSpPr>
        <p:spPr>
          <a:xfrm rot="0">
            <a:off x="11545915" y="2551555"/>
            <a:ext cx="1955224" cy="1381125"/>
          </a:xfrm>
          <a:prstGeom prst="rect">
            <a:avLst/>
          </a:prstGeom>
        </p:spPr>
        <p:txBody>
          <a:bodyPr anchor="t" rtlCol="false" tIns="0" lIns="0" bIns="0" rIns="0">
            <a:spAutoFit/>
          </a:bodyPr>
          <a:lstStyle/>
          <a:p>
            <a:pPr algn="l">
              <a:lnSpc>
                <a:spcPts val="10800"/>
              </a:lnSpc>
            </a:pPr>
            <a:r>
              <a:rPr lang="en-US" sz="9000" spc="84">
                <a:solidFill>
                  <a:srgbClr val="002C6B"/>
                </a:solidFill>
                <a:latin typeface="TT Rounds Condensed"/>
                <a:ea typeface="TT Rounds Condensed"/>
                <a:cs typeface="TT Rounds Condensed"/>
                <a:sym typeface="TT Rounds Condensed"/>
              </a:rPr>
              <a:t>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14347500" y="6637927"/>
            <a:ext cx="2683200" cy="2697916"/>
          </a:xfrm>
          <a:custGeom>
            <a:avLst/>
            <a:gdLst/>
            <a:ahLst/>
            <a:cxnLst/>
            <a:rect r="r" b="b" t="t" l="l"/>
            <a:pathLst>
              <a:path h="2697916" w="2683200">
                <a:moveTo>
                  <a:pt x="0" y="0"/>
                </a:moveTo>
                <a:lnTo>
                  <a:pt x="2683200" y="0"/>
                </a:lnTo>
                <a:lnTo>
                  <a:pt x="2683200" y="2697915"/>
                </a:lnTo>
                <a:lnTo>
                  <a:pt x="0" y="2697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99032" y="6662094"/>
            <a:ext cx="2654303" cy="2673748"/>
          </a:xfrm>
          <a:custGeom>
            <a:avLst/>
            <a:gdLst/>
            <a:ahLst/>
            <a:cxnLst/>
            <a:rect r="r" b="b" t="t" l="l"/>
            <a:pathLst>
              <a:path h="2673748" w="2654303">
                <a:moveTo>
                  <a:pt x="0" y="0"/>
                </a:moveTo>
                <a:lnTo>
                  <a:pt x="2654303" y="0"/>
                </a:lnTo>
                <a:lnTo>
                  <a:pt x="2654303" y="2673748"/>
                </a:lnTo>
                <a:lnTo>
                  <a:pt x="0" y="26737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14</a:t>
            </a:r>
          </a:p>
        </p:txBody>
      </p:sp>
      <p:sp>
        <p:nvSpPr>
          <p:cNvPr name="TextBox 10" id="10"/>
          <p:cNvSpPr txBox="true"/>
          <p:nvPr/>
        </p:nvSpPr>
        <p:spPr>
          <a:xfrm rot="0">
            <a:off x="251154" y="9859975"/>
            <a:ext cx="7742140"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1" id="11"/>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2" id="12"/>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3" id="13"/>
          <p:cNvSpPr txBox="true"/>
          <p:nvPr/>
        </p:nvSpPr>
        <p:spPr>
          <a:xfrm rot="0">
            <a:off x="3154501" y="1732379"/>
            <a:ext cx="11978998" cy="1177278"/>
          </a:xfrm>
          <a:prstGeom prst="rect">
            <a:avLst/>
          </a:prstGeom>
        </p:spPr>
        <p:txBody>
          <a:bodyPr anchor="t" rtlCol="false" tIns="0" lIns="0" bIns="0" rIns="0">
            <a:spAutoFit/>
          </a:bodyPr>
          <a:lstStyle/>
          <a:p>
            <a:pPr algn="ctr">
              <a:lnSpc>
                <a:spcPts val="9660"/>
              </a:lnSpc>
            </a:pPr>
            <a:r>
              <a:rPr lang="en-US" sz="6900" b="true">
                <a:solidFill>
                  <a:srgbClr val="000000"/>
                </a:solidFill>
                <a:latin typeface="Noto Sans Bold"/>
                <a:ea typeface="Noto Sans Bold"/>
                <a:cs typeface="Noto Sans Bold"/>
                <a:sym typeface="Noto Sans Bold"/>
              </a:rPr>
              <a:t>1.Tổng quan chi tiết về RAG</a:t>
            </a:r>
          </a:p>
        </p:txBody>
      </p:sp>
      <p:sp>
        <p:nvSpPr>
          <p:cNvPr name="TextBox 14" id="14"/>
          <p:cNvSpPr txBox="true"/>
          <p:nvPr/>
        </p:nvSpPr>
        <p:spPr>
          <a:xfrm rot="0">
            <a:off x="1028700" y="5057775"/>
            <a:ext cx="15415174" cy="1199515"/>
          </a:xfrm>
          <a:prstGeom prst="rect">
            <a:avLst/>
          </a:prstGeom>
        </p:spPr>
        <p:txBody>
          <a:bodyPr anchor="t" rtlCol="false" tIns="0" lIns="0" bIns="0" rIns="0">
            <a:spAutoFit/>
          </a:bodyPr>
          <a:lstStyle/>
          <a:p>
            <a:pPr algn="l">
              <a:lnSpc>
                <a:spcPts val="4759"/>
              </a:lnSpc>
            </a:pPr>
            <a:r>
              <a:rPr lang="en-US" sz="3399">
                <a:solidFill>
                  <a:srgbClr val="000000"/>
                </a:solidFill>
                <a:latin typeface="Arimo"/>
                <a:ea typeface="Arimo"/>
                <a:cs typeface="Arimo"/>
                <a:sym typeface="Arimo"/>
              </a:rPr>
              <a:t>RAG là một kiến trúc AI kết hợp giữa khả năng truy xuất thông tin từ bên ngoài (Retrieval) và khả năng sinh ngôn ngữ tự nhiên (Generation).</a:t>
            </a:r>
          </a:p>
        </p:txBody>
      </p:sp>
      <p:sp>
        <p:nvSpPr>
          <p:cNvPr name="TextBox 15" id="15"/>
          <p:cNvSpPr txBox="true"/>
          <p:nvPr/>
        </p:nvSpPr>
        <p:spPr>
          <a:xfrm rot="0">
            <a:off x="6723816" y="3908524"/>
            <a:ext cx="4840367" cy="805180"/>
          </a:xfrm>
          <a:prstGeom prst="rect">
            <a:avLst/>
          </a:prstGeom>
        </p:spPr>
        <p:txBody>
          <a:bodyPr anchor="t" rtlCol="false" tIns="0" lIns="0" bIns="0" rIns="0">
            <a:spAutoFit/>
          </a:bodyPr>
          <a:lstStyle/>
          <a:p>
            <a:pPr algn="ctr">
              <a:lnSpc>
                <a:spcPts val="6440"/>
              </a:lnSpc>
            </a:pPr>
            <a:r>
              <a:rPr lang="en-US" sz="4600" b="true">
                <a:solidFill>
                  <a:srgbClr val="000000"/>
                </a:solidFill>
                <a:latin typeface="DejaVu Serif Bold"/>
                <a:ea typeface="DejaVu Serif Bold"/>
                <a:cs typeface="DejaVu Serif Bold"/>
                <a:sym typeface="DejaVu Serif Bold"/>
              </a:rPr>
              <a:t>Định nghĩa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10600370" y="5668421"/>
            <a:ext cx="5454968" cy="2974658"/>
          </a:xfrm>
          <a:custGeom>
            <a:avLst/>
            <a:gdLst/>
            <a:ahLst/>
            <a:cxnLst/>
            <a:rect r="r" b="b" t="t" l="l"/>
            <a:pathLst>
              <a:path h="2974658" w="5454968">
                <a:moveTo>
                  <a:pt x="0" y="0"/>
                </a:moveTo>
                <a:lnTo>
                  <a:pt x="5454968" y="0"/>
                </a:lnTo>
                <a:lnTo>
                  <a:pt x="5454968" y="2974658"/>
                </a:lnTo>
                <a:lnTo>
                  <a:pt x="0" y="2974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 Retrieval Module"/>
          <p:cNvSpPr/>
          <p:nvPr/>
        </p:nvSpPr>
        <p:spPr>
          <a:xfrm flipH="false" flipV="false" rot="0">
            <a:off x="2372574" y="5668421"/>
            <a:ext cx="5454968" cy="2974658"/>
          </a:xfrm>
          <a:custGeom>
            <a:avLst/>
            <a:gdLst/>
            <a:ahLst/>
            <a:cxnLst/>
            <a:rect r="r" b="b" t="t" l="l"/>
            <a:pathLst>
              <a:path h="2974658" w="5454968">
                <a:moveTo>
                  <a:pt x="0" y="0"/>
                </a:moveTo>
                <a:lnTo>
                  <a:pt x="5454968" y="0"/>
                </a:lnTo>
                <a:lnTo>
                  <a:pt x="5454968" y="2974658"/>
                </a:lnTo>
                <a:lnTo>
                  <a:pt x="0" y="2974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7827542" y="7155750"/>
            <a:ext cx="2772828" cy="0"/>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15204130" y="2463545"/>
            <a:ext cx="2877546" cy="2893328"/>
          </a:xfrm>
          <a:custGeom>
            <a:avLst/>
            <a:gdLst/>
            <a:ahLst/>
            <a:cxnLst/>
            <a:rect r="r" b="b" t="t" l="l"/>
            <a:pathLst>
              <a:path h="2893328" w="2877546">
                <a:moveTo>
                  <a:pt x="0" y="0"/>
                </a:moveTo>
                <a:lnTo>
                  <a:pt x="2877546" y="0"/>
                </a:lnTo>
                <a:lnTo>
                  <a:pt x="2877546" y="2893327"/>
                </a:lnTo>
                <a:lnTo>
                  <a:pt x="0" y="2893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15</a:t>
            </a:r>
          </a:p>
        </p:txBody>
      </p:sp>
      <p:sp>
        <p:nvSpPr>
          <p:cNvPr name="TextBox 12" id="12"/>
          <p:cNvSpPr txBox="true"/>
          <p:nvPr/>
        </p:nvSpPr>
        <p:spPr>
          <a:xfrm rot="0">
            <a:off x="251154" y="9859975"/>
            <a:ext cx="7242252"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3" id="13"/>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4" id="14"/>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5" id="15"/>
          <p:cNvSpPr txBox="true"/>
          <p:nvPr/>
        </p:nvSpPr>
        <p:spPr>
          <a:xfrm rot="0">
            <a:off x="781364" y="1808230"/>
            <a:ext cx="14092357" cy="1177278"/>
          </a:xfrm>
          <a:prstGeom prst="rect">
            <a:avLst/>
          </a:prstGeom>
        </p:spPr>
        <p:txBody>
          <a:bodyPr anchor="t" rtlCol="false" tIns="0" lIns="0" bIns="0" rIns="0">
            <a:spAutoFit/>
          </a:bodyPr>
          <a:lstStyle/>
          <a:p>
            <a:pPr algn="ctr">
              <a:lnSpc>
                <a:spcPts val="9660"/>
              </a:lnSpc>
            </a:pPr>
            <a:r>
              <a:rPr lang="en-US" sz="6900" b="true">
                <a:solidFill>
                  <a:srgbClr val="000000"/>
                </a:solidFill>
                <a:latin typeface="Noto Sans Bold"/>
                <a:ea typeface="Noto Sans Bold"/>
                <a:cs typeface="Noto Sans Bold"/>
                <a:sym typeface="Noto Sans Bold"/>
              </a:rPr>
              <a:t>2.Kiến trúc và quy trình của RAG</a:t>
            </a:r>
          </a:p>
        </p:txBody>
      </p:sp>
      <p:sp>
        <p:nvSpPr>
          <p:cNvPr name="TextBox 16" id="16"/>
          <p:cNvSpPr txBox="true"/>
          <p:nvPr/>
        </p:nvSpPr>
        <p:spPr>
          <a:xfrm rot="0">
            <a:off x="3223782" y="6191819"/>
            <a:ext cx="3752552" cy="1804036"/>
          </a:xfrm>
          <a:prstGeom prst="rect">
            <a:avLst/>
          </a:prstGeom>
        </p:spPr>
        <p:txBody>
          <a:bodyPr anchor="t" rtlCol="false" tIns="0" lIns="0" bIns="0" rIns="0">
            <a:spAutoFit/>
          </a:bodyPr>
          <a:lstStyle/>
          <a:p>
            <a:pPr algn="ctr">
              <a:lnSpc>
                <a:spcPts val="7139"/>
              </a:lnSpc>
            </a:pPr>
            <a:r>
              <a:rPr lang="en-US" sz="5099">
                <a:solidFill>
                  <a:srgbClr val="FFFFFF"/>
                </a:solidFill>
                <a:latin typeface="Arimo"/>
                <a:ea typeface="Arimo"/>
                <a:cs typeface="Arimo"/>
                <a:sym typeface="Arimo"/>
              </a:rPr>
              <a:t> Retrieval Module</a:t>
            </a:r>
          </a:p>
        </p:txBody>
      </p:sp>
      <p:sp>
        <p:nvSpPr>
          <p:cNvPr name="TextBox 17" id="17"/>
          <p:cNvSpPr txBox="true"/>
          <p:nvPr/>
        </p:nvSpPr>
        <p:spPr>
          <a:xfrm rot="0">
            <a:off x="11451578" y="6191819"/>
            <a:ext cx="3752552" cy="1804036"/>
          </a:xfrm>
          <a:prstGeom prst="rect">
            <a:avLst/>
          </a:prstGeom>
        </p:spPr>
        <p:txBody>
          <a:bodyPr anchor="t" rtlCol="false" tIns="0" lIns="0" bIns="0" rIns="0">
            <a:spAutoFit/>
          </a:bodyPr>
          <a:lstStyle/>
          <a:p>
            <a:pPr algn="ctr">
              <a:lnSpc>
                <a:spcPts val="7139"/>
              </a:lnSpc>
            </a:pPr>
            <a:r>
              <a:rPr lang="en-US" sz="5099">
                <a:solidFill>
                  <a:srgbClr val="FFFFFF"/>
                </a:solidFill>
                <a:latin typeface="Arimo"/>
                <a:ea typeface="Arimo"/>
                <a:cs typeface="Arimo"/>
                <a:sym typeface="Arimo"/>
              </a:rPr>
              <a:t>Generation Module </a:t>
            </a:r>
          </a:p>
        </p:txBody>
      </p:sp>
      <p:sp>
        <p:nvSpPr>
          <p:cNvPr name="TextBox 18" id="18"/>
          <p:cNvSpPr txBox="true"/>
          <p:nvPr/>
        </p:nvSpPr>
        <p:spPr>
          <a:xfrm rot="0">
            <a:off x="5762744" y="4239260"/>
            <a:ext cx="6762512" cy="904240"/>
          </a:xfrm>
          <a:prstGeom prst="rect">
            <a:avLst/>
          </a:prstGeom>
        </p:spPr>
        <p:txBody>
          <a:bodyPr anchor="t" rtlCol="false" tIns="0" lIns="0" bIns="0" rIns="0">
            <a:spAutoFit/>
          </a:bodyPr>
          <a:lstStyle/>
          <a:p>
            <a:pPr algn="ctr">
              <a:lnSpc>
                <a:spcPts val="7279"/>
              </a:lnSpc>
            </a:pPr>
            <a:r>
              <a:rPr lang="en-US" sz="5199" b="true">
                <a:solidFill>
                  <a:srgbClr val="272525"/>
                </a:solidFill>
                <a:latin typeface="DejaVu Serif Bold"/>
                <a:ea typeface="DejaVu Serif Bold"/>
                <a:cs typeface="DejaVu Serif Bold"/>
                <a:sym typeface="DejaVu Serif Bold"/>
              </a:rPr>
              <a:t>Thành phần chính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1665618" y="6236288"/>
            <a:ext cx="231576" cy="1890418"/>
          </a:xfrm>
          <a:custGeom>
            <a:avLst/>
            <a:gdLst/>
            <a:ahLst/>
            <a:cxnLst/>
            <a:rect r="r" b="b" t="t" l="l"/>
            <a:pathLst>
              <a:path h="1890418" w="231576">
                <a:moveTo>
                  <a:pt x="0" y="0"/>
                </a:moveTo>
                <a:lnTo>
                  <a:pt x="231576" y="0"/>
                </a:lnTo>
                <a:lnTo>
                  <a:pt x="231576" y="1890418"/>
                </a:lnTo>
                <a:lnTo>
                  <a:pt x="0" y="18904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704083" y="4428158"/>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16</a:t>
            </a:r>
          </a:p>
        </p:txBody>
      </p:sp>
      <p:sp>
        <p:nvSpPr>
          <p:cNvPr name="TextBox 10" id="10"/>
          <p:cNvSpPr txBox="true"/>
          <p:nvPr/>
        </p:nvSpPr>
        <p:spPr>
          <a:xfrm rot="0">
            <a:off x="251154" y="9859975"/>
            <a:ext cx="6538571"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1" id="11"/>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2" id="12"/>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3" id="13"/>
          <p:cNvSpPr txBox="true"/>
          <p:nvPr/>
        </p:nvSpPr>
        <p:spPr>
          <a:xfrm rot="0">
            <a:off x="5630406" y="1526764"/>
            <a:ext cx="7027188"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a.Retrieval Module</a:t>
            </a:r>
          </a:p>
        </p:txBody>
      </p:sp>
      <p:sp>
        <p:nvSpPr>
          <p:cNvPr name="TextBox 14" id="14"/>
          <p:cNvSpPr txBox="true"/>
          <p:nvPr/>
        </p:nvSpPr>
        <p:spPr>
          <a:xfrm rot="0">
            <a:off x="3816191" y="2326229"/>
            <a:ext cx="10655618"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(Module truy xuất thông tin)</a:t>
            </a:r>
          </a:p>
        </p:txBody>
      </p:sp>
      <p:sp>
        <p:nvSpPr>
          <p:cNvPr name="TextBox 15" id="15"/>
          <p:cNvSpPr txBox="true"/>
          <p:nvPr/>
        </p:nvSpPr>
        <p:spPr>
          <a:xfrm rot="0">
            <a:off x="1131586" y="4132812"/>
            <a:ext cx="3968472" cy="847090"/>
          </a:xfrm>
          <a:prstGeom prst="rect">
            <a:avLst/>
          </a:prstGeom>
        </p:spPr>
        <p:txBody>
          <a:bodyPr anchor="t" rtlCol="false" tIns="0" lIns="0" bIns="0" rIns="0">
            <a:spAutoFit/>
          </a:bodyPr>
          <a:lstStyle/>
          <a:p>
            <a:pPr algn="ctr">
              <a:lnSpc>
                <a:spcPts val="6860"/>
              </a:lnSpc>
            </a:pPr>
            <a:r>
              <a:rPr lang="en-US" sz="4900" b="true">
                <a:solidFill>
                  <a:srgbClr val="000000"/>
                </a:solidFill>
                <a:latin typeface="DejaVu Serif Bold"/>
                <a:ea typeface="DejaVu Serif Bold"/>
                <a:cs typeface="DejaVu Serif Bold"/>
                <a:sym typeface="DejaVu Serif Bold"/>
              </a:rPr>
              <a:t>Chức năng:</a:t>
            </a:r>
          </a:p>
        </p:txBody>
      </p:sp>
      <p:sp>
        <p:nvSpPr>
          <p:cNvPr name="TextBox 16" id="16"/>
          <p:cNvSpPr txBox="true"/>
          <p:nvPr/>
        </p:nvSpPr>
        <p:spPr>
          <a:xfrm rot="0">
            <a:off x="2680218" y="5948919"/>
            <a:ext cx="5863471" cy="536639"/>
          </a:xfrm>
          <a:prstGeom prst="rect">
            <a:avLst/>
          </a:prstGeom>
        </p:spPr>
        <p:txBody>
          <a:bodyPr anchor="t" rtlCol="false" tIns="0" lIns="0" bIns="0" rIns="0">
            <a:spAutoFit/>
          </a:bodyPr>
          <a:lstStyle/>
          <a:p>
            <a:pPr algn="ctr">
              <a:lnSpc>
                <a:spcPts val="4009"/>
              </a:lnSpc>
              <a:spcBef>
                <a:spcPct val="0"/>
              </a:spcBef>
            </a:pPr>
            <a:r>
              <a:rPr lang="en-US" b="true" sz="3299" spc="30">
                <a:solidFill>
                  <a:srgbClr val="000000"/>
                </a:solidFill>
                <a:latin typeface="Arimo Bold"/>
                <a:ea typeface="Arimo Bold"/>
                <a:cs typeface="Arimo Bold"/>
                <a:sym typeface="Arimo Bold"/>
              </a:rPr>
              <a:t>Truy xuất thông tin liên quan</a:t>
            </a:r>
          </a:p>
        </p:txBody>
      </p:sp>
      <p:sp>
        <p:nvSpPr>
          <p:cNvPr name="TextBox 17" id="17"/>
          <p:cNvSpPr txBox="true"/>
          <p:nvPr/>
        </p:nvSpPr>
        <p:spPr>
          <a:xfrm rot="0">
            <a:off x="2680218" y="7839337"/>
            <a:ext cx="5547241" cy="536639"/>
          </a:xfrm>
          <a:prstGeom prst="rect">
            <a:avLst/>
          </a:prstGeom>
        </p:spPr>
        <p:txBody>
          <a:bodyPr anchor="t" rtlCol="false" tIns="0" lIns="0" bIns="0" rIns="0">
            <a:spAutoFit/>
          </a:bodyPr>
          <a:lstStyle/>
          <a:p>
            <a:pPr algn="ctr">
              <a:lnSpc>
                <a:spcPts val="4009"/>
              </a:lnSpc>
              <a:spcBef>
                <a:spcPct val="0"/>
              </a:spcBef>
            </a:pPr>
            <a:r>
              <a:rPr lang="en-US" b="true" sz="3299" spc="30">
                <a:solidFill>
                  <a:srgbClr val="000000"/>
                </a:solidFill>
                <a:latin typeface="Arimo Bold"/>
                <a:ea typeface="Arimo Bold"/>
                <a:cs typeface="Arimo Bold"/>
                <a:sym typeface="Arimo Bold"/>
              </a:rPr>
              <a:t>T</a:t>
            </a:r>
            <a:r>
              <a:rPr lang="en-US" b="true" sz="3299" spc="30">
                <a:solidFill>
                  <a:srgbClr val="000000"/>
                </a:solidFill>
                <a:latin typeface="Arimo Bold"/>
                <a:ea typeface="Arimo Bold"/>
                <a:cs typeface="Arimo Bold"/>
                <a:sym typeface="Arimo Bold"/>
              </a:rPr>
              <a:t>ìm kiếm các đoạn văn bản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18</a:t>
            </a:r>
          </a:p>
        </p:txBody>
      </p:sp>
      <p:sp>
        <p:nvSpPr>
          <p:cNvPr name="TextBox 7" id="7"/>
          <p:cNvSpPr txBox="true"/>
          <p:nvPr/>
        </p:nvSpPr>
        <p:spPr>
          <a:xfrm rot="0">
            <a:off x="251154" y="9859975"/>
            <a:ext cx="7742140"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0" id="10"/>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1" id="11"/>
          <p:cNvSpPr txBox="true"/>
          <p:nvPr/>
        </p:nvSpPr>
        <p:spPr>
          <a:xfrm rot="0">
            <a:off x="5222795" y="1526764"/>
            <a:ext cx="7842409"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b.Generation Module</a:t>
            </a:r>
          </a:p>
        </p:txBody>
      </p:sp>
      <p:sp>
        <p:nvSpPr>
          <p:cNvPr name="TextBox 12" id="12"/>
          <p:cNvSpPr txBox="true"/>
          <p:nvPr/>
        </p:nvSpPr>
        <p:spPr>
          <a:xfrm rot="0">
            <a:off x="4972467" y="2326229"/>
            <a:ext cx="8343067" cy="182816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(Module sinh văn bản)</a:t>
            </a:r>
          </a:p>
          <a:p>
            <a:pPr algn="ctr">
              <a:lnSpc>
                <a:spcPts val="7279"/>
              </a:lnSpc>
            </a:pPr>
          </a:p>
        </p:txBody>
      </p:sp>
      <p:sp>
        <p:nvSpPr>
          <p:cNvPr name="TextBox 13" id="13"/>
          <p:cNvSpPr txBox="true"/>
          <p:nvPr/>
        </p:nvSpPr>
        <p:spPr>
          <a:xfrm rot="0">
            <a:off x="1131586" y="4132812"/>
            <a:ext cx="3968472" cy="847090"/>
          </a:xfrm>
          <a:prstGeom prst="rect">
            <a:avLst/>
          </a:prstGeom>
        </p:spPr>
        <p:txBody>
          <a:bodyPr anchor="t" rtlCol="false" tIns="0" lIns="0" bIns="0" rIns="0">
            <a:spAutoFit/>
          </a:bodyPr>
          <a:lstStyle/>
          <a:p>
            <a:pPr algn="ctr">
              <a:lnSpc>
                <a:spcPts val="6860"/>
              </a:lnSpc>
            </a:pPr>
            <a:r>
              <a:rPr lang="en-US" sz="4900" b="true">
                <a:solidFill>
                  <a:srgbClr val="000000"/>
                </a:solidFill>
                <a:latin typeface="DejaVu Serif Bold"/>
                <a:ea typeface="DejaVu Serif Bold"/>
                <a:cs typeface="DejaVu Serif Bold"/>
                <a:sym typeface="DejaVu Serif Bold"/>
              </a:rPr>
              <a:t>Chức năng:</a:t>
            </a:r>
          </a:p>
        </p:txBody>
      </p:sp>
      <p:sp>
        <p:nvSpPr>
          <p:cNvPr name="TextBox 14" id="14"/>
          <p:cNvSpPr txBox="true"/>
          <p:nvPr/>
        </p:nvSpPr>
        <p:spPr>
          <a:xfrm rot="0">
            <a:off x="2635728" y="5408527"/>
            <a:ext cx="13165288" cy="1799590"/>
          </a:xfrm>
          <a:prstGeom prst="rect">
            <a:avLst/>
          </a:prstGeom>
        </p:spPr>
        <p:txBody>
          <a:bodyPr anchor="t" rtlCol="false" tIns="0" lIns="0" bIns="0" rIns="0">
            <a:spAutoFit/>
          </a:bodyPr>
          <a:lstStyle/>
          <a:p>
            <a:pPr algn="l">
              <a:lnSpc>
                <a:spcPts val="4759"/>
              </a:lnSpc>
            </a:pPr>
            <a:r>
              <a:rPr lang="en-US" sz="3399">
                <a:solidFill>
                  <a:srgbClr val="000000"/>
                </a:solidFill>
                <a:latin typeface="Arimo"/>
                <a:ea typeface="Arimo"/>
                <a:cs typeface="Arimo"/>
                <a:sym typeface="Arimo"/>
              </a:rPr>
              <a:t>N</a:t>
            </a:r>
            <a:r>
              <a:rPr lang="en-US" sz="3399">
                <a:solidFill>
                  <a:srgbClr val="000000"/>
                </a:solidFill>
                <a:latin typeface="Arimo"/>
                <a:ea typeface="Arimo"/>
                <a:cs typeface="Arimo"/>
                <a:sym typeface="Arimo"/>
              </a:rPr>
              <a:t>hận thông tin được truy xuất từ module truy xuất và sử dụng mô hình ngôn ngữ lớn (LLM) để sinh câu trả lời hoàn chỉnh.</a:t>
            </a:r>
          </a:p>
          <a:p>
            <a:pPr algn="l">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13886993" y="5720525"/>
            <a:ext cx="3143707" cy="4114800"/>
          </a:xfrm>
          <a:custGeom>
            <a:avLst/>
            <a:gdLst/>
            <a:ahLst/>
            <a:cxnLst/>
            <a:rect r="r" b="b" t="t" l="l"/>
            <a:pathLst>
              <a:path h="4114800" w="3143707">
                <a:moveTo>
                  <a:pt x="0" y="0"/>
                </a:moveTo>
                <a:lnTo>
                  <a:pt x="3143707" y="0"/>
                </a:lnTo>
                <a:lnTo>
                  <a:pt x="314370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20</a:t>
            </a:r>
          </a:p>
        </p:txBody>
      </p:sp>
      <p:sp>
        <p:nvSpPr>
          <p:cNvPr name="TextBox 9" id="9"/>
          <p:cNvSpPr txBox="true"/>
          <p:nvPr/>
        </p:nvSpPr>
        <p:spPr>
          <a:xfrm rot="0">
            <a:off x="251154" y="9859975"/>
            <a:ext cx="6447736"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1" id="11"/>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2" id="12"/>
          <p:cNvSpPr txBox="true"/>
          <p:nvPr/>
        </p:nvSpPr>
        <p:spPr>
          <a:xfrm rot="0">
            <a:off x="4124385" y="1360379"/>
            <a:ext cx="10385297" cy="1872615"/>
          </a:xfrm>
          <a:prstGeom prst="rect">
            <a:avLst/>
          </a:prstGeom>
        </p:spPr>
        <p:txBody>
          <a:bodyPr anchor="t" rtlCol="false" tIns="0" lIns="0" bIns="0" rIns="0">
            <a:spAutoFit/>
          </a:bodyPr>
          <a:lstStyle/>
          <a:p>
            <a:pPr algn="ctr">
              <a:lnSpc>
                <a:spcPts val="7560"/>
              </a:lnSpc>
            </a:pPr>
            <a:r>
              <a:rPr lang="en-US" sz="5400" b="true">
                <a:solidFill>
                  <a:srgbClr val="000000"/>
                </a:solidFill>
                <a:latin typeface="Noto Sans Bold"/>
                <a:ea typeface="Noto Sans Bold"/>
                <a:cs typeface="Noto Sans Bold"/>
                <a:sym typeface="Noto Sans Bold"/>
              </a:rPr>
              <a:t>Quy trình hoạt động tổng thể</a:t>
            </a:r>
          </a:p>
          <a:p>
            <a:pPr algn="ctr">
              <a:lnSpc>
                <a:spcPts val="7560"/>
              </a:lnSpc>
            </a:pPr>
          </a:p>
        </p:txBody>
      </p:sp>
      <p:sp>
        <p:nvSpPr>
          <p:cNvPr name="TextBox 13" id="13"/>
          <p:cNvSpPr txBox="true"/>
          <p:nvPr/>
        </p:nvSpPr>
        <p:spPr>
          <a:xfrm rot="0">
            <a:off x="2352258" y="4926711"/>
            <a:ext cx="13583484" cy="536639"/>
          </a:xfrm>
          <a:prstGeom prst="rect">
            <a:avLst/>
          </a:prstGeom>
        </p:spPr>
        <p:txBody>
          <a:bodyPr anchor="t" rtlCol="false" tIns="0" lIns="0" bIns="0" rIns="0">
            <a:spAutoFit/>
          </a:bodyPr>
          <a:lstStyle/>
          <a:p>
            <a:pPr algn="ctr">
              <a:lnSpc>
                <a:spcPts val="4009"/>
              </a:lnSpc>
              <a:spcBef>
                <a:spcPct val="0"/>
              </a:spcBef>
            </a:pPr>
            <a:r>
              <a:rPr lang="en-US" b="true" sz="3299" spc="30">
                <a:solidFill>
                  <a:srgbClr val="000000"/>
                </a:solidFill>
                <a:latin typeface="Arimo Bold"/>
                <a:ea typeface="Arimo Bold"/>
                <a:cs typeface="Arimo Bold"/>
                <a:sym typeface="Arimo Bold"/>
              </a:rPr>
              <a:t>Kiến trúc của RAG hoạt động theo quy trình tuần tự gồm các bước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AutoShape 7" id="7"/>
          <p:cNvSpPr/>
          <p:nvPr/>
        </p:nvSpPr>
        <p:spPr>
          <a:xfrm>
            <a:off x="6070599" y="7335401"/>
            <a:ext cx="4401254" cy="0"/>
          </a:xfrm>
          <a:prstGeom prst="line">
            <a:avLst/>
          </a:prstGeom>
          <a:ln cap="flat" w="38100">
            <a:solidFill>
              <a:srgbClr val="000000"/>
            </a:solidFill>
            <a:prstDash val="solid"/>
            <a:headEnd type="none" len="sm" w="sm"/>
            <a:tailEnd type="triangle" len="med" w="lg"/>
          </a:ln>
        </p:spPr>
      </p:sp>
      <p:sp>
        <p:nvSpPr>
          <p:cNvPr name="Freeform 8" id="8"/>
          <p:cNvSpPr/>
          <p:nvPr/>
        </p:nvSpPr>
        <p:spPr>
          <a:xfrm flipH="false" flipV="false" rot="0">
            <a:off x="11834627" y="6043839"/>
            <a:ext cx="3749258" cy="2583124"/>
          </a:xfrm>
          <a:custGeom>
            <a:avLst/>
            <a:gdLst/>
            <a:ahLst/>
            <a:cxnLst/>
            <a:rect r="r" b="b" t="t" l="l"/>
            <a:pathLst>
              <a:path h="2583124" w="3749258">
                <a:moveTo>
                  <a:pt x="0" y="0"/>
                </a:moveTo>
                <a:lnTo>
                  <a:pt x="3749258" y="0"/>
                </a:lnTo>
                <a:lnTo>
                  <a:pt x="3749258" y="2583124"/>
                </a:lnTo>
                <a:lnTo>
                  <a:pt x="0" y="2583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30140" y="5530231"/>
            <a:ext cx="4432094" cy="3213268"/>
          </a:xfrm>
          <a:custGeom>
            <a:avLst/>
            <a:gdLst/>
            <a:ahLst/>
            <a:cxnLst/>
            <a:rect r="r" b="b" t="t" l="l"/>
            <a:pathLst>
              <a:path h="3213268" w="4432094">
                <a:moveTo>
                  <a:pt x="0" y="0"/>
                </a:moveTo>
                <a:lnTo>
                  <a:pt x="4432094" y="0"/>
                </a:lnTo>
                <a:lnTo>
                  <a:pt x="4432094" y="3213268"/>
                </a:lnTo>
                <a:lnTo>
                  <a:pt x="0" y="3213268"/>
                </a:lnTo>
                <a:lnTo>
                  <a:pt x="0" y="0"/>
                </a:lnTo>
                <a:close/>
              </a:path>
            </a:pathLst>
          </a:custGeom>
          <a:blipFill>
            <a:blip r:embed="rId8"/>
            <a:stretch>
              <a:fillRect l="0" t="0" r="0" b="0"/>
            </a:stretch>
          </a:blipFill>
        </p:spPr>
      </p:sp>
      <p:sp>
        <p:nvSpPr>
          <p:cNvPr name="TextBox 10" id="1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20</a:t>
            </a:r>
          </a:p>
        </p:txBody>
      </p:sp>
      <p:sp>
        <p:nvSpPr>
          <p:cNvPr name="TextBox 11" id="1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2" id="12"/>
          <p:cNvSpPr txBox="true"/>
          <p:nvPr/>
        </p:nvSpPr>
        <p:spPr>
          <a:xfrm rot="0">
            <a:off x="0" y="1606565"/>
            <a:ext cx="15801016" cy="182816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Bước 1:Nhận truy vấn từ người dùng</a:t>
            </a:r>
          </a:p>
          <a:p>
            <a:pPr algn="ctr">
              <a:lnSpc>
                <a:spcPts val="7279"/>
              </a:lnSpc>
            </a:pPr>
          </a:p>
        </p:txBody>
      </p:sp>
      <p:sp>
        <p:nvSpPr>
          <p:cNvPr name="TextBox 13" id="13"/>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4" id="14"/>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5" id="15"/>
          <p:cNvSpPr txBox="true"/>
          <p:nvPr/>
        </p:nvSpPr>
        <p:spPr>
          <a:xfrm rot="0">
            <a:off x="1007307" y="3377580"/>
            <a:ext cx="12701949" cy="1552576"/>
          </a:xfrm>
          <a:prstGeom prst="rect">
            <a:avLst/>
          </a:prstGeom>
        </p:spPr>
        <p:txBody>
          <a:bodyPr anchor="t" rtlCol="false" tIns="0" lIns="0" bIns="0" rIns="0">
            <a:spAutoFit/>
          </a:bodyPr>
          <a:lstStyle/>
          <a:p>
            <a:pPr algn="l">
              <a:lnSpc>
                <a:spcPts val="4199"/>
              </a:lnSpc>
            </a:pPr>
            <a:r>
              <a:rPr lang="en-US" sz="2999" b="true">
                <a:solidFill>
                  <a:srgbClr val="000000"/>
                </a:solidFill>
                <a:latin typeface="DejaVu Serif Bold"/>
                <a:ea typeface="DejaVu Serif Bold"/>
                <a:cs typeface="DejaVu Serif Bold"/>
                <a:sym typeface="DejaVu Serif Bold"/>
              </a:rPr>
              <a:t>Người dùng đưa ra </a:t>
            </a:r>
            <a:r>
              <a:rPr lang="en-US" sz="2999" b="true">
                <a:solidFill>
                  <a:srgbClr val="000000"/>
                </a:solidFill>
                <a:latin typeface="DejaVu Serif Bold"/>
                <a:ea typeface="DejaVu Serif Bold"/>
                <a:cs typeface="DejaVu Serif Bold"/>
                <a:sym typeface="DejaVu Serif Bold"/>
              </a:rPr>
              <a:t>một câu hỏi hoặc yêu cầu, ví dụ: “Dịch vụ của công ty A là gì?”.</a:t>
            </a:r>
          </a:p>
          <a:p>
            <a:pPr algn="l">
              <a:lnSpc>
                <a:spcPts val="41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3068062" y="3335274"/>
            <a:ext cx="2976562" cy="3998594"/>
          </a:xfrm>
          <a:custGeom>
            <a:avLst/>
            <a:gdLst/>
            <a:ahLst/>
            <a:cxnLst/>
            <a:rect r="r" b="b" t="t" l="l"/>
            <a:pathLst>
              <a:path h="3998594" w="2976562">
                <a:moveTo>
                  <a:pt x="0" y="0"/>
                </a:moveTo>
                <a:lnTo>
                  <a:pt x="2976562" y="0"/>
                </a:lnTo>
                <a:lnTo>
                  <a:pt x="2976562" y="3998594"/>
                </a:lnTo>
                <a:lnTo>
                  <a:pt x="0" y="3998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351146" y="3463880"/>
            <a:ext cx="904997" cy="723900"/>
          </a:xfrm>
          <a:prstGeom prst="rect">
            <a:avLst/>
          </a:prstGeom>
        </p:spPr>
        <p:txBody>
          <a:bodyPr anchor="t" rtlCol="false" tIns="0" lIns="0" bIns="0" rIns="0">
            <a:spAutoFit/>
          </a:bodyPr>
          <a:lstStyle/>
          <a:p>
            <a:pPr algn="l">
              <a:lnSpc>
                <a:spcPts val="5759"/>
              </a:lnSpc>
            </a:pPr>
            <a:r>
              <a:rPr lang="en-US" sz="4800" spc="44">
                <a:solidFill>
                  <a:srgbClr val="FFFFFF"/>
                </a:solidFill>
                <a:latin typeface="TT Rounds Condensed"/>
                <a:ea typeface="TT Rounds Condensed"/>
                <a:cs typeface="TT Rounds Condensed"/>
                <a:sym typeface="TT Rounds Condensed"/>
              </a:rPr>
              <a:t>01</a:t>
            </a:r>
          </a:p>
        </p:txBody>
      </p:sp>
      <p:sp>
        <p:nvSpPr>
          <p:cNvPr name="TextBox 8" id="8"/>
          <p:cNvSpPr txBox="true"/>
          <p:nvPr/>
        </p:nvSpPr>
        <p:spPr>
          <a:xfrm rot="0">
            <a:off x="3431820" y="4982237"/>
            <a:ext cx="2301600" cy="923925"/>
          </a:xfrm>
          <a:prstGeom prst="rect">
            <a:avLst/>
          </a:prstGeom>
        </p:spPr>
        <p:txBody>
          <a:bodyPr anchor="t" rtlCol="false" tIns="0" lIns="0" bIns="0" rIns="0">
            <a:spAutoFit/>
          </a:bodyPr>
          <a:lstStyle/>
          <a:p>
            <a:pPr algn="l">
              <a:lnSpc>
                <a:spcPts val="3600"/>
              </a:lnSpc>
            </a:pPr>
            <a:r>
              <a:rPr lang="en-US" b="true" sz="3000" spc="28">
                <a:solidFill>
                  <a:srgbClr val="FFFFFF"/>
                </a:solidFill>
                <a:latin typeface="TT Rounds Condensed Bold"/>
                <a:ea typeface="TT Rounds Condensed Bold"/>
                <a:cs typeface="TT Rounds Condensed Bold"/>
                <a:sym typeface="TT Rounds Condensed Bold"/>
              </a:rPr>
              <a:t>Tổng quan về Elastic search</a:t>
            </a:r>
          </a:p>
        </p:txBody>
      </p:sp>
      <p:sp>
        <p:nvSpPr>
          <p:cNvPr name="Freeform 9" id="9"/>
          <p:cNvSpPr/>
          <p:nvPr/>
        </p:nvSpPr>
        <p:spPr>
          <a:xfrm flipH="false" flipV="false" rot="0">
            <a:off x="7946258" y="3335274"/>
            <a:ext cx="2976562" cy="3998594"/>
          </a:xfrm>
          <a:custGeom>
            <a:avLst/>
            <a:gdLst/>
            <a:ahLst/>
            <a:cxnLst/>
            <a:rect r="r" b="b" t="t" l="l"/>
            <a:pathLst>
              <a:path h="3998594" w="2976562">
                <a:moveTo>
                  <a:pt x="0" y="0"/>
                </a:moveTo>
                <a:lnTo>
                  <a:pt x="2976562" y="0"/>
                </a:lnTo>
                <a:lnTo>
                  <a:pt x="2976562" y="3998594"/>
                </a:lnTo>
                <a:lnTo>
                  <a:pt x="0" y="3998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8230609" y="3463880"/>
            <a:ext cx="1203930" cy="723900"/>
          </a:xfrm>
          <a:prstGeom prst="rect">
            <a:avLst/>
          </a:prstGeom>
        </p:spPr>
        <p:txBody>
          <a:bodyPr anchor="t" rtlCol="false" tIns="0" lIns="0" bIns="0" rIns="0">
            <a:spAutoFit/>
          </a:bodyPr>
          <a:lstStyle/>
          <a:p>
            <a:pPr algn="l">
              <a:lnSpc>
                <a:spcPts val="5759"/>
              </a:lnSpc>
            </a:pPr>
            <a:r>
              <a:rPr lang="en-US" sz="4800" spc="44">
                <a:solidFill>
                  <a:srgbClr val="FFFFFF"/>
                </a:solidFill>
                <a:latin typeface="TT Rounds Condensed"/>
                <a:ea typeface="TT Rounds Condensed"/>
                <a:cs typeface="TT Rounds Condensed"/>
                <a:sym typeface="TT Rounds Condensed"/>
              </a:rPr>
              <a:t>02</a:t>
            </a:r>
          </a:p>
        </p:txBody>
      </p:sp>
      <p:sp>
        <p:nvSpPr>
          <p:cNvPr name="TextBox 11" id="11"/>
          <p:cNvSpPr txBox="true"/>
          <p:nvPr/>
        </p:nvSpPr>
        <p:spPr>
          <a:xfrm rot="0">
            <a:off x="8191939" y="4982237"/>
            <a:ext cx="2485200" cy="923925"/>
          </a:xfrm>
          <a:prstGeom prst="rect">
            <a:avLst/>
          </a:prstGeom>
        </p:spPr>
        <p:txBody>
          <a:bodyPr anchor="t" rtlCol="false" tIns="0" lIns="0" bIns="0" rIns="0">
            <a:spAutoFit/>
          </a:bodyPr>
          <a:lstStyle/>
          <a:p>
            <a:pPr algn="ctr">
              <a:lnSpc>
                <a:spcPts val="3600"/>
              </a:lnSpc>
            </a:pPr>
            <a:r>
              <a:rPr lang="en-US" b="true" sz="3000" spc="28">
                <a:solidFill>
                  <a:srgbClr val="FFFFFF"/>
                </a:solidFill>
                <a:latin typeface="TT Rounds Condensed Bold"/>
                <a:ea typeface="TT Rounds Condensed Bold"/>
                <a:cs typeface="TT Rounds Condensed Bold"/>
                <a:sym typeface="TT Rounds Condensed Bold"/>
              </a:rPr>
              <a:t>Tổng quan về RAG</a:t>
            </a:r>
          </a:p>
        </p:txBody>
      </p:sp>
      <p:sp>
        <p:nvSpPr>
          <p:cNvPr name="TextBox 12" id="12"/>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2</a:t>
            </a:r>
          </a:p>
        </p:txBody>
      </p:sp>
      <p:sp>
        <p:nvSpPr>
          <p:cNvPr name="TextBox 13" id="13"/>
          <p:cNvSpPr txBox="true"/>
          <p:nvPr/>
        </p:nvSpPr>
        <p:spPr>
          <a:xfrm rot="0">
            <a:off x="6683752" y="1463600"/>
            <a:ext cx="5937600" cy="933450"/>
          </a:xfrm>
          <a:prstGeom prst="rect">
            <a:avLst/>
          </a:prstGeom>
        </p:spPr>
        <p:txBody>
          <a:bodyPr anchor="t" rtlCol="false" tIns="0" lIns="0" bIns="0" rIns="0">
            <a:spAutoFit/>
          </a:bodyPr>
          <a:lstStyle/>
          <a:p>
            <a:pPr algn="l">
              <a:lnSpc>
                <a:spcPts val="7200"/>
              </a:lnSpc>
            </a:pPr>
            <a:r>
              <a:rPr lang="en-US" sz="6000" spc="56">
                <a:solidFill>
                  <a:srgbClr val="00346F"/>
                </a:solidFill>
                <a:latin typeface="TT Rounds Condensed"/>
                <a:ea typeface="TT Rounds Condensed"/>
                <a:cs typeface="TT Rounds Condensed"/>
                <a:sym typeface="TT Rounds Condensed"/>
              </a:rPr>
              <a:t>Table of Contents</a:t>
            </a:r>
          </a:p>
        </p:txBody>
      </p:sp>
      <p:sp>
        <p:nvSpPr>
          <p:cNvPr name="TextBox 14" id="14"/>
          <p:cNvSpPr txBox="true"/>
          <p:nvPr/>
        </p:nvSpPr>
        <p:spPr>
          <a:xfrm rot="0">
            <a:off x="251154" y="9841225"/>
            <a:ext cx="6432598"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15" id="15"/>
          <p:cNvSpPr/>
          <p:nvPr/>
        </p:nvSpPr>
        <p:spPr>
          <a:xfrm flipH="false" flipV="false" rot="0">
            <a:off x="12824454" y="3335274"/>
            <a:ext cx="2976562" cy="3998594"/>
          </a:xfrm>
          <a:custGeom>
            <a:avLst/>
            <a:gdLst/>
            <a:ahLst/>
            <a:cxnLst/>
            <a:rect r="r" b="b" t="t" l="l"/>
            <a:pathLst>
              <a:path h="3998594" w="2976562">
                <a:moveTo>
                  <a:pt x="0" y="0"/>
                </a:moveTo>
                <a:lnTo>
                  <a:pt x="2976562" y="0"/>
                </a:lnTo>
                <a:lnTo>
                  <a:pt x="2976562" y="3998594"/>
                </a:lnTo>
                <a:lnTo>
                  <a:pt x="0" y="3998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3188212" y="4982237"/>
            <a:ext cx="2301600" cy="923925"/>
          </a:xfrm>
          <a:prstGeom prst="rect">
            <a:avLst/>
          </a:prstGeom>
        </p:spPr>
        <p:txBody>
          <a:bodyPr anchor="t" rtlCol="false" tIns="0" lIns="0" bIns="0" rIns="0">
            <a:spAutoFit/>
          </a:bodyPr>
          <a:lstStyle/>
          <a:p>
            <a:pPr algn="ctr">
              <a:lnSpc>
                <a:spcPts val="3600"/>
              </a:lnSpc>
            </a:pPr>
            <a:r>
              <a:rPr lang="en-US" b="true" sz="3000" spc="28">
                <a:solidFill>
                  <a:srgbClr val="FFFFFF"/>
                </a:solidFill>
                <a:latin typeface="TT Rounds Condensed Bold"/>
                <a:ea typeface="TT Rounds Condensed Bold"/>
                <a:cs typeface="TT Rounds Condensed Bold"/>
                <a:sym typeface="TT Rounds Condensed Bold"/>
              </a:rPr>
              <a:t>Pipeline và demo</a:t>
            </a:r>
          </a:p>
        </p:txBody>
      </p:sp>
      <p:sp>
        <p:nvSpPr>
          <p:cNvPr name="TextBox 17" id="17"/>
          <p:cNvSpPr txBox="true"/>
          <p:nvPr/>
        </p:nvSpPr>
        <p:spPr>
          <a:xfrm rot="0">
            <a:off x="13188212" y="3463880"/>
            <a:ext cx="1203930" cy="723900"/>
          </a:xfrm>
          <a:prstGeom prst="rect">
            <a:avLst/>
          </a:prstGeom>
        </p:spPr>
        <p:txBody>
          <a:bodyPr anchor="t" rtlCol="false" tIns="0" lIns="0" bIns="0" rIns="0">
            <a:spAutoFit/>
          </a:bodyPr>
          <a:lstStyle/>
          <a:p>
            <a:pPr algn="l">
              <a:lnSpc>
                <a:spcPts val="5759"/>
              </a:lnSpc>
            </a:pPr>
            <a:r>
              <a:rPr lang="en-US" sz="4800" spc="44">
                <a:solidFill>
                  <a:srgbClr val="FFFFFF"/>
                </a:solidFill>
                <a:latin typeface="TT Rounds Condensed"/>
                <a:ea typeface="TT Rounds Condensed"/>
                <a:cs typeface="TT Rounds Condensed"/>
                <a:sym typeface="TT Rounds Condensed"/>
              </a:rPr>
              <a:t>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grpSp>
        <p:nvGrpSpPr>
          <p:cNvPr name="Group 7" id="7"/>
          <p:cNvGrpSpPr/>
          <p:nvPr/>
        </p:nvGrpSpPr>
        <p:grpSpPr>
          <a:xfrm rot="0">
            <a:off x="2145822" y="5767575"/>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0" id="10"/>
          <p:cNvGrpSpPr/>
          <p:nvPr/>
        </p:nvGrpSpPr>
        <p:grpSpPr>
          <a:xfrm rot="0">
            <a:off x="2145822" y="4034805"/>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3" id="13"/>
          <p:cNvGrpSpPr/>
          <p:nvPr/>
        </p:nvGrpSpPr>
        <p:grpSpPr>
          <a:xfrm rot="0">
            <a:off x="2145822" y="7292748"/>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6" id="16"/>
          <p:cNvSpPr/>
          <p:nvPr/>
        </p:nvSpPr>
        <p:spPr>
          <a:xfrm flipH="false" flipV="false" rot="0">
            <a:off x="14278837" y="3632524"/>
            <a:ext cx="1453780" cy="1451963"/>
          </a:xfrm>
          <a:custGeom>
            <a:avLst/>
            <a:gdLst/>
            <a:ahLst/>
            <a:cxnLst/>
            <a:rect r="r" b="b" t="t" l="l"/>
            <a:pathLst>
              <a:path h="1451963" w="1453780">
                <a:moveTo>
                  <a:pt x="0" y="0"/>
                </a:moveTo>
                <a:lnTo>
                  <a:pt x="1453781" y="0"/>
                </a:lnTo>
                <a:lnTo>
                  <a:pt x="1453781" y="1451964"/>
                </a:lnTo>
                <a:lnTo>
                  <a:pt x="0" y="14519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4424851" y="5353403"/>
            <a:ext cx="1161753" cy="1426259"/>
          </a:xfrm>
          <a:custGeom>
            <a:avLst/>
            <a:gdLst/>
            <a:ahLst/>
            <a:cxnLst/>
            <a:rect r="r" b="b" t="t" l="l"/>
            <a:pathLst>
              <a:path h="1426259" w="1161753">
                <a:moveTo>
                  <a:pt x="0" y="0"/>
                </a:moveTo>
                <a:lnTo>
                  <a:pt x="1161753" y="0"/>
                </a:lnTo>
                <a:lnTo>
                  <a:pt x="1161753" y="1426259"/>
                </a:lnTo>
                <a:lnTo>
                  <a:pt x="0" y="14262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565030" y="7048577"/>
            <a:ext cx="1167588" cy="1135745"/>
          </a:xfrm>
          <a:custGeom>
            <a:avLst/>
            <a:gdLst/>
            <a:ahLst/>
            <a:cxnLst/>
            <a:rect r="r" b="b" t="t" l="l"/>
            <a:pathLst>
              <a:path h="1135745" w="1167588">
                <a:moveTo>
                  <a:pt x="0" y="0"/>
                </a:moveTo>
                <a:lnTo>
                  <a:pt x="1167588" y="0"/>
                </a:lnTo>
                <a:lnTo>
                  <a:pt x="1167588" y="1135745"/>
                </a:lnTo>
                <a:lnTo>
                  <a:pt x="0" y="11357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21</a:t>
            </a:r>
          </a:p>
        </p:txBody>
      </p:sp>
      <p:sp>
        <p:nvSpPr>
          <p:cNvPr name="TextBox 20" id="20"/>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21" id="21"/>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22" id="22"/>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3" id="23"/>
          <p:cNvSpPr txBox="true"/>
          <p:nvPr/>
        </p:nvSpPr>
        <p:spPr>
          <a:xfrm rot="0">
            <a:off x="1007307" y="1606565"/>
            <a:ext cx="17030700" cy="182816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Bước 2: Xử lý truy vấn và tìm kiếm thông tin</a:t>
            </a:r>
          </a:p>
          <a:p>
            <a:pPr algn="ctr">
              <a:lnSpc>
                <a:spcPts val="7279"/>
              </a:lnSpc>
            </a:pPr>
          </a:p>
        </p:txBody>
      </p:sp>
      <p:sp>
        <p:nvSpPr>
          <p:cNvPr name="TextBox 24" id="24"/>
          <p:cNvSpPr txBox="true"/>
          <p:nvPr/>
        </p:nvSpPr>
        <p:spPr>
          <a:xfrm rot="0">
            <a:off x="3428334" y="5551494"/>
            <a:ext cx="9350318" cy="1041464"/>
          </a:xfrm>
          <a:prstGeom prst="rect">
            <a:avLst/>
          </a:prstGeom>
        </p:spPr>
        <p:txBody>
          <a:bodyPr anchor="t" rtlCol="false" tIns="0" lIns="0" bIns="0" rIns="0">
            <a:spAutoFit/>
          </a:bodyPr>
          <a:lstStyle/>
          <a:p>
            <a:pPr algn="l">
              <a:lnSpc>
                <a:spcPts val="4009"/>
              </a:lnSpc>
              <a:spcBef>
                <a:spcPct val="0"/>
              </a:spcBef>
            </a:pPr>
            <a:r>
              <a:rPr lang="en-US" b="true" sz="3300" spc="30">
                <a:solidFill>
                  <a:srgbClr val="000000"/>
                </a:solidFill>
                <a:latin typeface="Arimo Bold"/>
                <a:ea typeface="Arimo Bold"/>
                <a:cs typeface="Arimo Bold"/>
                <a:sym typeface="Arimo Bold"/>
              </a:rPr>
              <a:t>Hệ thống tìm kiếm các đoạn văn bản hoặc tài liệu liên quan trong cơ sở dữ liệu.</a:t>
            </a:r>
          </a:p>
        </p:txBody>
      </p:sp>
      <p:sp>
        <p:nvSpPr>
          <p:cNvPr name="TextBox 25" id="25"/>
          <p:cNvSpPr txBox="true"/>
          <p:nvPr/>
        </p:nvSpPr>
        <p:spPr>
          <a:xfrm rot="0">
            <a:off x="3428334" y="7329080"/>
            <a:ext cx="7549991"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Trả về danh sách thông tin liên quan.</a:t>
            </a:r>
          </a:p>
        </p:txBody>
      </p:sp>
      <p:sp>
        <p:nvSpPr>
          <p:cNvPr name="TextBox 26" id="26"/>
          <p:cNvSpPr txBox="true"/>
          <p:nvPr/>
        </p:nvSpPr>
        <p:spPr>
          <a:xfrm rot="0">
            <a:off x="3428334" y="3890013"/>
            <a:ext cx="10212328" cy="1546289"/>
          </a:xfrm>
          <a:prstGeom prst="rect">
            <a:avLst/>
          </a:prstGeom>
        </p:spPr>
        <p:txBody>
          <a:bodyPr anchor="t" rtlCol="false" tIns="0" lIns="0" bIns="0" rIns="0">
            <a:spAutoFit/>
          </a:bodyPr>
          <a:lstStyle/>
          <a:p>
            <a:pPr algn="l">
              <a:lnSpc>
                <a:spcPts val="4009"/>
              </a:lnSpc>
            </a:pPr>
            <a:r>
              <a:rPr lang="en-US" sz="3299" spc="29" b="true">
                <a:solidFill>
                  <a:srgbClr val="000000"/>
                </a:solidFill>
                <a:latin typeface="Arimo Bold"/>
                <a:ea typeface="Arimo Bold"/>
                <a:cs typeface="Arimo Bold"/>
                <a:sym typeface="Arimo Bold"/>
              </a:rPr>
              <a:t>Truy vấn được mã hóa thành biểu diễn vectơ thông qua các mô hình nhúng.</a:t>
            </a:r>
          </a:p>
          <a:p>
            <a:pPr algn="l">
              <a:lnSpc>
                <a:spcPts val="400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TextBox 7" id="7"/>
          <p:cNvSpPr txBox="true"/>
          <p:nvPr/>
        </p:nvSpPr>
        <p:spPr>
          <a:xfrm rot="0">
            <a:off x="1028700" y="1699267"/>
            <a:ext cx="16268602" cy="368363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Bước 3: Kết hợp truy vấn và thông tin được truy xuất</a:t>
            </a:r>
          </a:p>
          <a:p>
            <a:pPr algn="ctr">
              <a:lnSpc>
                <a:spcPts val="7279"/>
              </a:lnSpc>
            </a:pPr>
          </a:p>
          <a:p>
            <a:pPr algn="ctr">
              <a:lnSpc>
                <a:spcPts val="7279"/>
              </a:lnSpc>
            </a:pPr>
          </a:p>
        </p:txBody>
      </p:sp>
      <p:grpSp>
        <p:nvGrpSpPr>
          <p:cNvPr name="Group 8" id="8"/>
          <p:cNvGrpSpPr/>
          <p:nvPr/>
        </p:nvGrpSpPr>
        <p:grpSpPr>
          <a:xfrm rot="0">
            <a:off x="2145822" y="6592182"/>
            <a:ext cx="647402" cy="647402"/>
            <a:chOff x="0" y="0"/>
            <a:chExt cx="863203" cy="863203"/>
          </a:xfrm>
        </p:grpSpPr>
        <p:sp>
          <p:nvSpPr>
            <p:cNvPr name="Freeform 9" id="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0" id="1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1" id="11"/>
          <p:cNvGrpSpPr/>
          <p:nvPr/>
        </p:nvGrpSpPr>
        <p:grpSpPr>
          <a:xfrm rot="0">
            <a:off x="2145822" y="4607775"/>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4" id="14"/>
          <p:cNvSpPr/>
          <p:nvPr/>
        </p:nvSpPr>
        <p:spPr>
          <a:xfrm flipH="false" flipV="false" rot="0">
            <a:off x="14278837" y="4259629"/>
            <a:ext cx="1211398" cy="995549"/>
          </a:xfrm>
          <a:custGeom>
            <a:avLst/>
            <a:gdLst/>
            <a:ahLst/>
            <a:cxnLst/>
            <a:rect r="r" b="b" t="t" l="l"/>
            <a:pathLst>
              <a:path h="995549" w="1211398">
                <a:moveTo>
                  <a:pt x="0" y="0"/>
                </a:moveTo>
                <a:lnTo>
                  <a:pt x="1211398" y="0"/>
                </a:lnTo>
                <a:lnTo>
                  <a:pt x="1211398" y="995549"/>
                </a:lnTo>
                <a:lnTo>
                  <a:pt x="0" y="9955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3809399" y="6329119"/>
            <a:ext cx="1680836" cy="1173529"/>
          </a:xfrm>
          <a:custGeom>
            <a:avLst/>
            <a:gdLst/>
            <a:ahLst/>
            <a:cxnLst/>
            <a:rect r="r" b="b" t="t" l="l"/>
            <a:pathLst>
              <a:path h="1173529" w="1680836">
                <a:moveTo>
                  <a:pt x="0" y="0"/>
                </a:moveTo>
                <a:lnTo>
                  <a:pt x="1680836" y="0"/>
                </a:lnTo>
                <a:lnTo>
                  <a:pt x="1680836" y="1173529"/>
                </a:lnTo>
                <a:lnTo>
                  <a:pt x="0" y="11735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22</a:t>
            </a:r>
          </a:p>
        </p:txBody>
      </p:sp>
      <p:sp>
        <p:nvSpPr>
          <p:cNvPr name="TextBox 17" id="17"/>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8" id="18"/>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9" id="19"/>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0" id="20"/>
          <p:cNvSpPr txBox="true"/>
          <p:nvPr/>
        </p:nvSpPr>
        <p:spPr>
          <a:xfrm rot="0">
            <a:off x="3428334" y="6628514"/>
            <a:ext cx="9350318" cy="536639"/>
          </a:xfrm>
          <a:prstGeom prst="rect">
            <a:avLst/>
          </a:prstGeom>
        </p:spPr>
        <p:txBody>
          <a:bodyPr anchor="t" rtlCol="false" tIns="0" lIns="0" bIns="0" rIns="0">
            <a:spAutoFit/>
          </a:bodyPr>
          <a:lstStyle/>
          <a:p>
            <a:pPr algn="l">
              <a:lnSpc>
                <a:spcPts val="4009"/>
              </a:lnSpc>
              <a:spcBef>
                <a:spcPct val="0"/>
              </a:spcBef>
            </a:pPr>
            <a:r>
              <a:rPr lang="en-US" b="true" sz="3300" spc="30">
                <a:solidFill>
                  <a:srgbClr val="000000"/>
                </a:solidFill>
                <a:latin typeface="Arimo Bold"/>
                <a:ea typeface="Arimo Bold"/>
                <a:cs typeface="Arimo Bold"/>
                <a:sym typeface="Arimo Bold"/>
              </a:rPr>
              <a:t>Tạo đầu vào cho module sinh văn bản.</a:t>
            </a:r>
          </a:p>
        </p:txBody>
      </p:sp>
      <p:sp>
        <p:nvSpPr>
          <p:cNvPr name="TextBox 21" id="21"/>
          <p:cNvSpPr txBox="true"/>
          <p:nvPr/>
        </p:nvSpPr>
        <p:spPr>
          <a:xfrm rot="0">
            <a:off x="3428334" y="4391695"/>
            <a:ext cx="10212328" cy="1041464"/>
          </a:xfrm>
          <a:prstGeom prst="rect">
            <a:avLst/>
          </a:prstGeom>
        </p:spPr>
        <p:txBody>
          <a:bodyPr anchor="t" rtlCol="false" tIns="0" lIns="0" bIns="0" rIns="0">
            <a:spAutoFit/>
          </a:bodyPr>
          <a:lstStyle/>
          <a:p>
            <a:pPr algn="l">
              <a:lnSpc>
                <a:spcPts val="4009"/>
              </a:lnSpc>
              <a:spcBef>
                <a:spcPct val="0"/>
              </a:spcBef>
            </a:pPr>
            <a:r>
              <a:rPr lang="en-US" b="true" sz="3299" spc="30">
                <a:solidFill>
                  <a:srgbClr val="000000"/>
                </a:solidFill>
                <a:latin typeface="Arimo Bold"/>
                <a:ea typeface="Arimo Bold"/>
                <a:cs typeface="Arimo Bold"/>
                <a:sym typeface="Arimo Bold"/>
              </a:rPr>
              <a:t>Dữ liệu truy xuất từ cơ sở tri thức được kết hợp với truy vấn ban đầu.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2652579" y="5504512"/>
            <a:ext cx="3696285" cy="2580679"/>
          </a:xfrm>
          <a:custGeom>
            <a:avLst/>
            <a:gdLst/>
            <a:ahLst/>
            <a:cxnLst/>
            <a:rect r="r" b="b" t="t" l="l"/>
            <a:pathLst>
              <a:path h="2580679" w="3696285">
                <a:moveTo>
                  <a:pt x="0" y="0"/>
                </a:moveTo>
                <a:lnTo>
                  <a:pt x="3696285" y="0"/>
                </a:lnTo>
                <a:lnTo>
                  <a:pt x="3696285" y="2580679"/>
                </a:lnTo>
                <a:lnTo>
                  <a:pt x="0" y="25806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393559" y="5339812"/>
            <a:ext cx="2370390" cy="2910077"/>
          </a:xfrm>
          <a:custGeom>
            <a:avLst/>
            <a:gdLst/>
            <a:ahLst/>
            <a:cxnLst/>
            <a:rect r="r" b="b" t="t" l="l"/>
            <a:pathLst>
              <a:path h="2910077" w="2370390">
                <a:moveTo>
                  <a:pt x="0" y="0"/>
                </a:moveTo>
                <a:lnTo>
                  <a:pt x="2370390" y="0"/>
                </a:lnTo>
                <a:lnTo>
                  <a:pt x="2370390" y="2910078"/>
                </a:lnTo>
                <a:lnTo>
                  <a:pt x="0" y="29100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638227" y="6302501"/>
            <a:ext cx="3465968" cy="984699"/>
          </a:xfrm>
          <a:custGeom>
            <a:avLst/>
            <a:gdLst/>
            <a:ahLst/>
            <a:cxnLst/>
            <a:rect r="r" b="b" t="t" l="l"/>
            <a:pathLst>
              <a:path h="984699" w="3465968">
                <a:moveTo>
                  <a:pt x="0" y="0"/>
                </a:moveTo>
                <a:lnTo>
                  <a:pt x="3465969" y="0"/>
                </a:lnTo>
                <a:lnTo>
                  <a:pt x="3465969" y="984700"/>
                </a:lnTo>
                <a:lnTo>
                  <a:pt x="0" y="984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23</a:t>
            </a:r>
          </a:p>
        </p:txBody>
      </p:sp>
      <p:sp>
        <p:nvSpPr>
          <p:cNvPr name="TextBox 11" id="1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2" id="12"/>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3" id="13"/>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4" id="14"/>
          <p:cNvSpPr txBox="true"/>
          <p:nvPr/>
        </p:nvSpPr>
        <p:spPr>
          <a:xfrm rot="0">
            <a:off x="1028700" y="1699267"/>
            <a:ext cx="13900224" cy="275209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Bước 4:  Sinh văn bản (Generation)</a:t>
            </a:r>
          </a:p>
          <a:p>
            <a:pPr algn="ctr">
              <a:lnSpc>
                <a:spcPts val="7279"/>
              </a:lnSpc>
            </a:pPr>
          </a:p>
          <a:p>
            <a:pPr algn="ctr">
              <a:lnSpc>
                <a:spcPts val="7279"/>
              </a:lnSpc>
            </a:pPr>
          </a:p>
        </p:txBody>
      </p:sp>
      <p:sp>
        <p:nvSpPr>
          <p:cNvPr name="TextBox 15" id="15"/>
          <p:cNvSpPr txBox="true"/>
          <p:nvPr/>
        </p:nvSpPr>
        <p:spPr>
          <a:xfrm rot="0">
            <a:off x="2439777" y="3251842"/>
            <a:ext cx="12489147" cy="1199515"/>
          </a:xfrm>
          <a:prstGeom prst="rect">
            <a:avLst/>
          </a:prstGeom>
        </p:spPr>
        <p:txBody>
          <a:bodyPr anchor="t" rtlCol="false" tIns="0" lIns="0" bIns="0" rIns="0">
            <a:spAutoFit/>
          </a:bodyPr>
          <a:lstStyle/>
          <a:p>
            <a:pPr algn="l">
              <a:lnSpc>
                <a:spcPts val="4759"/>
              </a:lnSpc>
            </a:pPr>
            <a:r>
              <a:rPr lang="en-US" sz="3399">
                <a:solidFill>
                  <a:srgbClr val="000000"/>
                </a:solidFill>
                <a:latin typeface="Arimo"/>
                <a:ea typeface="Arimo"/>
                <a:cs typeface="Arimo"/>
                <a:sym typeface="Arimo"/>
              </a:rPr>
              <a:t>Mô hình ngôn ngữ lớn sử dụng thông tin từ Retrieval Module và sinh ra câu trả lời tự nhiên, logic, và phù hợp với ngữ cảnh.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10399727" y="4582093"/>
            <a:ext cx="5401289" cy="4114800"/>
          </a:xfrm>
          <a:custGeom>
            <a:avLst/>
            <a:gdLst/>
            <a:ahLst/>
            <a:cxnLst/>
            <a:rect r="r" b="b" t="t" l="l"/>
            <a:pathLst>
              <a:path h="4114800" w="5401289">
                <a:moveTo>
                  <a:pt x="0" y="0"/>
                </a:moveTo>
                <a:lnTo>
                  <a:pt x="5401289" y="0"/>
                </a:lnTo>
                <a:lnTo>
                  <a:pt x="540128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45853" y="4416112"/>
            <a:ext cx="4089807" cy="4114800"/>
          </a:xfrm>
          <a:custGeom>
            <a:avLst/>
            <a:gdLst/>
            <a:ahLst/>
            <a:cxnLst/>
            <a:rect r="r" b="b" t="t" l="l"/>
            <a:pathLst>
              <a:path h="4114800" w="4089807">
                <a:moveTo>
                  <a:pt x="0" y="0"/>
                </a:moveTo>
                <a:lnTo>
                  <a:pt x="4089807" y="0"/>
                </a:lnTo>
                <a:lnTo>
                  <a:pt x="408980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933759" y="6147144"/>
            <a:ext cx="3465968" cy="984699"/>
          </a:xfrm>
          <a:custGeom>
            <a:avLst/>
            <a:gdLst/>
            <a:ahLst/>
            <a:cxnLst/>
            <a:rect r="r" b="b" t="t" l="l"/>
            <a:pathLst>
              <a:path h="984699" w="3465968">
                <a:moveTo>
                  <a:pt x="0" y="0"/>
                </a:moveTo>
                <a:lnTo>
                  <a:pt x="3465968" y="0"/>
                </a:lnTo>
                <a:lnTo>
                  <a:pt x="3465968" y="984699"/>
                </a:lnTo>
                <a:lnTo>
                  <a:pt x="0" y="984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24</a:t>
            </a:r>
          </a:p>
        </p:txBody>
      </p:sp>
      <p:sp>
        <p:nvSpPr>
          <p:cNvPr name="TextBox 11" id="1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2" id="12"/>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3" id="13"/>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4" id="14"/>
          <p:cNvSpPr txBox="true"/>
          <p:nvPr/>
        </p:nvSpPr>
        <p:spPr>
          <a:xfrm rot="0">
            <a:off x="1028700" y="1659765"/>
            <a:ext cx="7323177"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Bước 5: Trả kết quả</a:t>
            </a:r>
          </a:p>
        </p:txBody>
      </p:sp>
      <p:sp>
        <p:nvSpPr>
          <p:cNvPr name="TextBox 15" id="15"/>
          <p:cNvSpPr txBox="true"/>
          <p:nvPr/>
        </p:nvSpPr>
        <p:spPr>
          <a:xfrm rot="0">
            <a:off x="2541430" y="2938900"/>
            <a:ext cx="9587508"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a:ea typeface="Arimo"/>
                <a:cs typeface="Arimo"/>
                <a:sym typeface="Arimo"/>
              </a:rPr>
              <a:t>Câu trả lời cuối cùng được trả lại cho người dùng.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14667690" y="1305036"/>
            <a:ext cx="2891456" cy="2608752"/>
          </a:xfrm>
          <a:custGeom>
            <a:avLst/>
            <a:gdLst/>
            <a:ahLst/>
            <a:cxnLst/>
            <a:rect r="r" b="b" t="t" l="l"/>
            <a:pathLst>
              <a:path h="2608752" w="2891456">
                <a:moveTo>
                  <a:pt x="0" y="0"/>
                </a:moveTo>
                <a:lnTo>
                  <a:pt x="2891456" y="0"/>
                </a:lnTo>
                <a:lnTo>
                  <a:pt x="2891456" y="2608752"/>
                </a:lnTo>
                <a:lnTo>
                  <a:pt x="0" y="2608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25</a:t>
            </a:r>
          </a:p>
        </p:txBody>
      </p:sp>
      <p:sp>
        <p:nvSpPr>
          <p:cNvPr name="TextBox 9" id="9"/>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1" id="11"/>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2" id="12"/>
          <p:cNvSpPr txBox="true"/>
          <p:nvPr/>
        </p:nvSpPr>
        <p:spPr>
          <a:xfrm rot="0">
            <a:off x="1399032" y="2104904"/>
            <a:ext cx="12357140"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Các biến thể trong kiến trúc RAG</a:t>
            </a:r>
          </a:p>
        </p:txBody>
      </p:sp>
      <p:sp>
        <p:nvSpPr>
          <p:cNvPr name="TextBox 13" id="13"/>
          <p:cNvSpPr txBox="true"/>
          <p:nvPr/>
        </p:nvSpPr>
        <p:spPr>
          <a:xfrm rot="0">
            <a:off x="2517236" y="5057775"/>
            <a:ext cx="11238936" cy="2098675"/>
          </a:xfrm>
          <a:prstGeom prst="rect">
            <a:avLst/>
          </a:prstGeom>
        </p:spPr>
        <p:txBody>
          <a:bodyPr anchor="t" rtlCol="false" tIns="0" lIns="0" bIns="0" rIns="0">
            <a:spAutoFit/>
          </a:bodyPr>
          <a:lstStyle/>
          <a:p>
            <a:pPr algn="l">
              <a:lnSpc>
                <a:spcPts val="5600"/>
              </a:lnSpc>
            </a:pPr>
            <a:r>
              <a:rPr lang="en-US" sz="4000" b="true">
                <a:solidFill>
                  <a:srgbClr val="000000"/>
                </a:solidFill>
                <a:latin typeface="DejaVu Serif Bold"/>
                <a:ea typeface="DejaVu Serif Bold"/>
                <a:cs typeface="DejaVu Serif Bold"/>
                <a:sym typeface="DejaVu Serif Bold"/>
              </a:rPr>
              <a:t>Kiến trúc RAG có thể được triển khai theo nhiều cách khác nhau để phù hợp với các mục tiêu hoặc bài toán cụ thể</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13451240" y="1842614"/>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28</a:t>
            </a:r>
          </a:p>
        </p:txBody>
      </p:sp>
      <p:sp>
        <p:nvSpPr>
          <p:cNvPr name="TextBox 9" id="9"/>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1" id="11"/>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12" id="12"/>
          <p:cNvSpPr txBox="true"/>
          <p:nvPr/>
        </p:nvSpPr>
        <p:spPr>
          <a:xfrm rot="0">
            <a:off x="5630882" y="4638992"/>
            <a:ext cx="7026236"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Ứng dụng của RAG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grpSp>
        <p:nvGrpSpPr>
          <p:cNvPr name="Group 7" id="7"/>
          <p:cNvGrpSpPr/>
          <p:nvPr/>
        </p:nvGrpSpPr>
        <p:grpSpPr>
          <a:xfrm rot="0">
            <a:off x="2145822" y="551830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0" id="10"/>
          <p:cNvGrpSpPr/>
          <p:nvPr/>
        </p:nvGrpSpPr>
        <p:grpSpPr>
          <a:xfrm rot="0">
            <a:off x="2145822" y="4034805"/>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3" id="13"/>
          <p:cNvGrpSpPr/>
          <p:nvPr/>
        </p:nvGrpSpPr>
        <p:grpSpPr>
          <a:xfrm rot="0">
            <a:off x="2145822" y="6887725"/>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6" id="16"/>
          <p:cNvGrpSpPr/>
          <p:nvPr/>
        </p:nvGrpSpPr>
        <p:grpSpPr>
          <a:xfrm rot="0">
            <a:off x="2145822" y="8287196"/>
            <a:ext cx="647402" cy="647402"/>
            <a:chOff x="0" y="0"/>
            <a:chExt cx="863203" cy="863203"/>
          </a:xfrm>
        </p:grpSpPr>
        <p:sp>
          <p:nvSpPr>
            <p:cNvPr name="Freeform 17" id="1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8" id="1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9" id="19"/>
          <p:cNvSpPr/>
          <p:nvPr/>
        </p:nvSpPr>
        <p:spPr>
          <a:xfrm flipH="false" flipV="false" rot="0">
            <a:off x="12612195" y="4921633"/>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29</a:t>
            </a:r>
          </a:p>
        </p:txBody>
      </p:sp>
      <p:sp>
        <p:nvSpPr>
          <p:cNvPr name="TextBox 21" id="2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22" id="22"/>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23" id="23"/>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4" id="24"/>
          <p:cNvSpPr txBox="true"/>
          <p:nvPr/>
        </p:nvSpPr>
        <p:spPr>
          <a:xfrm rot="0">
            <a:off x="5606177" y="1473756"/>
            <a:ext cx="7075647"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LLMs truyền thống</a:t>
            </a:r>
          </a:p>
        </p:txBody>
      </p:sp>
      <p:sp>
        <p:nvSpPr>
          <p:cNvPr name="TextBox 25" id="25"/>
          <p:cNvSpPr txBox="true"/>
          <p:nvPr/>
        </p:nvSpPr>
        <p:spPr>
          <a:xfrm rot="0">
            <a:off x="3606404" y="5554638"/>
            <a:ext cx="9350318" cy="536639"/>
          </a:xfrm>
          <a:prstGeom prst="rect">
            <a:avLst/>
          </a:prstGeom>
        </p:spPr>
        <p:txBody>
          <a:bodyPr anchor="t" rtlCol="false" tIns="0" lIns="0" bIns="0" rIns="0">
            <a:spAutoFit/>
          </a:bodyPr>
          <a:lstStyle/>
          <a:p>
            <a:pPr algn="l">
              <a:lnSpc>
                <a:spcPts val="4009"/>
              </a:lnSpc>
              <a:spcBef>
                <a:spcPct val="0"/>
              </a:spcBef>
            </a:pPr>
            <a:r>
              <a:rPr lang="en-US" b="true" sz="3300" spc="30">
                <a:solidFill>
                  <a:srgbClr val="000000"/>
                </a:solidFill>
                <a:latin typeface="Arimo Bold"/>
                <a:ea typeface="Arimo Bold"/>
                <a:cs typeface="Arimo Bold"/>
                <a:sym typeface="Arimo Bold"/>
              </a:rPr>
              <a:t>Hiện tượng “hallucination”</a:t>
            </a:r>
          </a:p>
        </p:txBody>
      </p:sp>
      <p:sp>
        <p:nvSpPr>
          <p:cNvPr name="TextBox 26" id="26"/>
          <p:cNvSpPr txBox="true"/>
          <p:nvPr/>
        </p:nvSpPr>
        <p:spPr>
          <a:xfrm rot="0">
            <a:off x="3606404" y="8323528"/>
            <a:ext cx="5294709"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Chi phí tái huấn luyện cao</a:t>
            </a:r>
          </a:p>
        </p:txBody>
      </p:sp>
      <p:sp>
        <p:nvSpPr>
          <p:cNvPr name="TextBox 27" id="27"/>
          <p:cNvSpPr txBox="true"/>
          <p:nvPr/>
        </p:nvSpPr>
        <p:spPr>
          <a:xfrm rot="0">
            <a:off x="3606404" y="4071137"/>
            <a:ext cx="10212328" cy="536639"/>
          </a:xfrm>
          <a:prstGeom prst="rect">
            <a:avLst/>
          </a:prstGeom>
        </p:spPr>
        <p:txBody>
          <a:bodyPr anchor="t" rtlCol="false" tIns="0" lIns="0" bIns="0" rIns="0">
            <a:spAutoFit/>
          </a:bodyPr>
          <a:lstStyle/>
          <a:p>
            <a:pPr algn="l">
              <a:lnSpc>
                <a:spcPts val="4009"/>
              </a:lnSpc>
              <a:spcBef>
                <a:spcPct val="0"/>
              </a:spcBef>
            </a:pPr>
            <a:r>
              <a:rPr lang="en-US" b="true" sz="3299" spc="30">
                <a:solidFill>
                  <a:srgbClr val="000000"/>
                </a:solidFill>
                <a:latin typeface="Arimo Bold"/>
                <a:ea typeface="Arimo Bold"/>
                <a:cs typeface="Arimo Bold"/>
                <a:sym typeface="Arimo Bold"/>
              </a:rPr>
              <a:t>Không thể cập nhật kiến thức theo thời gian</a:t>
            </a:r>
          </a:p>
        </p:txBody>
      </p:sp>
      <p:sp>
        <p:nvSpPr>
          <p:cNvPr name="TextBox 28" id="28"/>
          <p:cNvSpPr txBox="true"/>
          <p:nvPr/>
        </p:nvSpPr>
        <p:spPr>
          <a:xfrm rot="0">
            <a:off x="2145822" y="6940933"/>
            <a:ext cx="7549991"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Tính không chuyên sâu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grpSp>
        <p:nvGrpSpPr>
          <p:cNvPr name="Group 7" id="7"/>
          <p:cNvGrpSpPr/>
          <p:nvPr/>
        </p:nvGrpSpPr>
        <p:grpSpPr>
          <a:xfrm rot="0">
            <a:off x="2145822" y="551830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0" id="10"/>
          <p:cNvGrpSpPr/>
          <p:nvPr/>
        </p:nvGrpSpPr>
        <p:grpSpPr>
          <a:xfrm rot="0">
            <a:off x="2145822" y="4034805"/>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3" id="13"/>
          <p:cNvGrpSpPr/>
          <p:nvPr/>
        </p:nvGrpSpPr>
        <p:grpSpPr>
          <a:xfrm rot="0">
            <a:off x="2145822" y="6887725"/>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6" id="16"/>
          <p:cNvSpPr/>
          <p:nvPr/>
        </p:nvSpPr>
        <p:spPr>
          <a:xfrm flipH="false" flipV="false" rot="0">
            <a:off x="11009412" y="3535338"/>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30</a:t>
            </a:r>
          </a:p>
        </p:txBody>
      </p:sp>
      <p:sp>
        <p:nvSpPr>
          <p:cNvPr name="TextBox 18" id="18"/>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9" id="1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20" id="20"/>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1" id="21"/>
          <p:cNvSpPr txBox="true"/>
          <p:nvPr/>
        </p:nvSpPr>
        <p:spPr>
          <a:xfrm rot="0">
            <a:off x="-621743" y="1731978"/>
            <a:ext cx="19531486" cy="802958"/>
          </a:xfrm>
          <a:prstGeom prst="rect">
            <a:avLst/>
          </a:prstGeom>
        </p:spPr>
        <p:txBody>
          <a:bodyPr anchor="t" rtlCol="false" tIns="0" lIns="0" bIns="0" rIns="0">
            <a:spAutoFit/>
          </a:bodyPr>
          <a:lstStyle/>
          <a:p>
            <a:pPr algn="ctr">
              <a:lnSpc>
                <a:spcPts val="5879"/>
              </a:lnSpc>
            </a:pPr>
            <a:r>
              <a:rPr lang="en-US" sz="4199" b="true">
                <a:solidFill>
                  <a:srgbClr val="000000"/>
                </a:solidFill>
                <a:latin typeface="DejaVu Serif Bold"/>
                <a:ea typeface="DejaVu Serif Bold"/>
                <a:cs typeface="DejaVu Serif Bold"/>
                <a:sym typeface="DejaVu Serif Bold"/>
              </a:rPr>
              <a:t>Ý nghĩa sử dụng RAG (Retrieval-Augmented Generation)</a:t>
            </a:r>
          </a:p>
          <a:p>
            <a:pPr algn="ctr">
              <a:lnSpc>
                <a:spcPts val="104"/>
              </a:lnSpc>
            </a:pPr>
          </a:p>
        </p:txBody>
      </p:sp>
      <p:sp>
        <p:nvSpPr>
          <p:cNvPr name="TextBox 22" id="22"/>
          <p:cNvSpPr txBox="true"/>
          <p:nvPr/>
        </p:nvSpPr>
        <p:spPr>
          <a:xfrm rot="0">
            <a:off x="3606404" y="5554638"/>
            <a:ext cx="9350318" cy="1041464"/>
          </a:xfrm>
          <a:prstGeom prst="rect">
            <a:avLst/>
          </a:prstGeom>
        </p:spPr>
        <p:txBody>
          <a:bodyPr anchor="t" rtlCol="false" tIns="0" lIns="0" bIns="0" rIns="0">
            <a:spAutoFit/>
          </a:bodyPr>
          <a:lstStyle/>
          <a:p>
            <a:pPr algn="l">
              <a:lnSpc>
                <a:spcPts val="4009"/>
              </a:lnSpc>
            </a:pPr>
            <a:r>
              <a:rPr lang="en-US" sz="3300" spc="29" b="true">
                <a:solidFill>
                  <a:srgbClr val="000000"/>
                </a:solidFill>
                <a:latin typeface="Arimo Bold"/>
                <a:ea typeface="Arimo Bold"/>
                <a:cs typeface="Arimo Bold"/>
                <a:sym typeface="Arimo Bold"/>
              </a:rPr>
              <a:t>Tăng cường hiểu ngữ cảnh</a:t>
            </a:r>
          </a:p>
          <a:p>
            <a:pPr algn="l">
              <a:lnSpc>
                <a:spcPts val="4009"/>
              </a:lnSpc>
              <a:spcBef>
                <a:spcPct val="0"/>
              </a:spcBef>
            </a:pPr>
          </a:p>
        </p:txBody>
      </p:sp>
      <p:sp>
        <p:nvSpPr>
          <p:cNvPr name="TextBox 23" id="23"/>
          <p:cNvSpPr txBox="true"/>
          <p:nvPr/>
        </p:nvSpPr>
        <p:spPr>
          <a:xfrm rot="0">
            <a:off x="3606404" y="4071137"/>
            <a:ext cx="10212328" cy="536639"/>
          </a:xfrm>
          <a:prstGeom prst="rect">
            <a:avLst/>
          </a:prstGeom>
        </p:spPr>
        <p:txBody>
          <a:bodyPr anchor="t" rtlCol="false" tIns="0" lIns="0" bIns="0" rIns="0">
            <a:spAutoFit/>
          </a:bodyPr>
          <a:lstStyle/>
          <a:p>
            <a:pPr algn="l">
              <a:lnSpc>
                <a:spcPts val="4009"/>
              </a:lnSpc>
              <a:spcBef>
                <a:spcPct val="0"/>
              </a:spcBef>
            </a:pPr>
            <a:r>
              <a:rPr lang="en-US" b="true" sz="3299" spc="30">
                <a:solidFill>
                  <a:srgbClr val="000000"/>
                </a:solidFill>
                <a:latin typeface="Arimo Bold"/>
                <a:ea typeface="Arimo Bold"/>
                <a:cs typeface="Arimo Bold"/>
                <a:sym typeface="Arimo Bold"/>
              </a:rPr>
              <a:t>Cải thiện độ chính xác</a:t>
            </a:r>
          </a:p>
        </p:txBody>
      </p:sp>
      <p:sp>
        <p:nvSpPr>
          <p:cNvPr name="TextBox 24" id="24"/>
          <p:cNvSpPr txBox="true"/>
          <p:nvPr/>
        </p:nvSpPr>
        <p:spPr>
          <a:xfrm rot="0">
            <a:off x="2145822" y="6940933"/>
            <a:ext cx="7549991"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Giảm thông tin sai lệch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grpSp>
        <p:nvGrpSpPr>
          <p:cNvPr name="Group 7" id="7"/>
          <p:cNvGrpSpPr/>
          <p:nvPr/>
        </p:nvGrpSpPr>
        <p:grpSpPr>
          <a:xfrm rot="0">
            <a:off x="2145822" y="551830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0" id="10"/>
          <p:cNvGrpSpPr/>
          <p:nvPr/>
        </p:nvGrpSpPr>
        <p:grpSpPr>
          <a:xfrm rot="0">
            <a:off x="2145822" y="4034805"/>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3" id="13"/>
          <p:cNvGrpSpPr/>
          <p:nvPr/>
        </p:nvGrpSpPr>
        <p:grpSpPr>
          <a:xfrm rot="0">
            <a:off x="2145822" y="6887725"/>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6" id="16"/>
          <p:cNvGrpSpPr/>
          <p:nvPr/>
        </p:nvGrpSpPr>
        <p:grpSpPr>
          <a:xfrm rot="0">
            <a:off x="2145822" y="8287196"/>
            <a:ext cx="647402" cy="647402"/>
            <a:chOff x="0" y="0"/>
            <a:chExt cx="863203" cy="863203"/>
          </a:xfrm>
        </p:grpSpPr>
        <p:sp>
          <p:nvSpPr>
            <p:cNvPr name="Freeform 17" id="1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8" id="1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9" id="19"/>
          <p:cNvSpPr/>
          <p:nvPr/>
        </p:nvSpPr>
        <p:spPr>
          <a:xfrm flipH="false" flipV="false" rot="0">
            <a:off x="11006184" y="3543007"/>
            <a:ext cx="5625097" cy="5245403"/>
          </a:xfrm>
          <a:custGeom>
            <a:avLst/>
            <a:gdLst/>
            <a:ahLst/>
            <a:cxnLst/>
            <a:rect r="r" b="b" t="t" l="l"/>
            <a:pathLst>
              <a:path h="5245403" w="5625097">
                <a:moveTo>
                  <a:pt x="0" y="0"/>
                </a:moveTo>
                <a:lnTo>
                  <a:pt x="5625097" y="0"/>
                </a:lnTo>
                <a:lnTo>
                  <a:pt x="5625097" y="5245403"/>
                </a:lnTo>
                <a:lnTo>
                  <a:pt x="0" y="5245403"/>
                </a:lnTo>
                <a:lnTo>
                  <a:pt x="0" y="0"/>
                </a:lnTo>
                <a:close/>
              </a:path>
            </a:pathLst>
          </a:custGeom>
          <a:blipFill>
            <a:blip r:embed="rId5"/>
            <a:stretch>
              <a:fillRect l="0" t="0" r="0" b="0"/>
            </a:stretch>
          </a:blipFill>
        </p:spPr>
      </p:sp>
      <p:sp>
        <p:nvSpPr>
          <p:cNvPr name="TextBox 20" id="2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31</a:t>
            </a:r>
          </a:p>
        </p:txBody>
      </p:sp>
      <p:sp>
        <p:nvSpPr>
          <p:cNvPr name="TextBox 21" id="2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22" id="22"/>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23" id="23"/>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4" id="24"/>
          <p:cNvSpPr txBox="true"/>
          <p:nvPr/>
        </p:nvSpPr>
        <p:spPr>
          <a:xfrm rot="0">
            <a:off x="3696117" y="1699845"/>
            <a:ext cx="10895766"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Những vấn đề RAG giải quyết</a:t>
            </a:r>
          </a:p>
        </p:txBody>
      </p:sp>
      <p:sp>
        <p:nvSpPr>
          <p:cNvPr name="TextBox 25" id="25"/>
          <p:cNvSpPr txBox="true"/>
          <p:nvPr/>
        </p:nvSpPr>
        <p:spPr>
          <a:xfrm rot="0">
            <a:off x="3696117" y="5566094"/>
            <a:ext cx="9350318" cy="536639"/>
          </a:xfrm>
          <a:prstGeom prst="rect">
            <a:avLst/>
          </a:prstGeom>
        </p:spPr>
        <p:txBody>
          <a:bodyPr anchor="t" rtlCol="false" tIns="0" lIns="0" bIns="0" rIns="0">
            <a:spAutoFit/>
          </a:bodyPr>
          <a:lstStyle/>
          <a:p>
            <a:pPr algn="l">
              <a:lnSpc>
                <a:spcPts val="4009"/>
              </a:lnSpc>
              <a:spcBef>
                <a:spcPct val="0"/>
              </a:spcBef>
            </a:pPr>
            <a:r>
              <a:rPr lang="en-US" b="true" sz="3300" spc="30">
                <a:solidFill>
                  <a:srgbClr val="000000"/>
                </a:solidFill>
                <a:latin typeface="Arimo Bold"/>
                <a:ea typeface="Arimo Bold"/>
                <a:cs typeface="Arimo Bold"/>
                <a:sym typeface="Arimo Bold"/>
              </a:rPr>
              <a:t>Thích nghi động</a:t>
            </a:r>
          </a:p>
        </p:txBody>
      </p:sp>
      <p:sp>
        <p:nvSpPr>
          <p:cNvPr name="TextBox 26" id="26"/>
          <p:cNvSpPr txBox="true"/>
          <p:nvPr/>
        </p:nvSpPr>
        <p:spPr>
          <a:xfrm rot="0">
            <a:off x="3696117" y="8334177"/>
            <a:ext cx="3800475"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Cải thiện hiệu suất</a:t>
            </a:r>
          </a:p>
        </p:txBody>
      </p:sp>
      <p:sp>
        <p:nvSpPr>
          <p:cNvPr name="TextBox 27" id="27"/>
          <p:cNvSpPr txBox="true"/>
          <p:nvPr/>
        </p:nvSpPr>
        <p:spPr>
          <a:xfrm rot="0">
            <a:off x="3606404" y="4071137"/>
            <a:ext cx="10212328" cy="536639"/>
          </a:xfrm>
          <a:prstGeom prst="rect">
            <a:avLst/>
          </a:prstGeom>
        </p:spPr>
        <p:txBody>
          <a:bodyPr anchor="t" rtlCol="false" tIns="0" lIns="0" bIns="0" rIns="0">
            <a:spAutoFit/>
          </a:bodyPr>
          <a:lstStyle/>
          <a:p>
            <a:pPr algn="l">
              <a:lnSpc>
                <a:spcPts val="4009"/>
              </a:lnSpc>
              <a:spcBef>
                <a:spcPct val="0"/>
              </a:spcBef>
            </a:pPr>
            <a:r>
              <a:rPr lang="en-US" b="true" sz="3299" spc="30">
                <a:solidFill>
                  <a:srgbClr val="000000"/>
                </a:solidFill>
                <a:latin typeface="Arimo Bold"/>
                <a:ea typeface="Arimo Bold"/>
                <a:cs typeface="Arimo Bold"/>
                <a:sym typeface="Arimo Bold"/>
              </a:rPr>
              <a:t> Truy cập dữ liệu tùy chỉnh</a:t>
            </a:r>
          </a:p>
        </p:txBody>
      </p:sp>
      <p:sp>
        <p:nvSpPr>
          <p:cNvPr name="TextBox 28" id="28"/>
          <p:cNvSpPr txBox="true"/>
          <p:nvPr/>
        </p:nvSpPr>
        <p:spPr>
          <a:xfrm rot="0">
            <a:off x="2304083" y="6965808"/>
            <a:ext cx="7549991"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Tính không chuyên sâu</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grpSp>
        <p:nvGrpSpPr>
          <p:cNvPr name="Group 7" id="7"/>
          <p:cNvGrpSpPr/>
          <p:nvPr/>
        </p:nvGrpSpPr>
        <p:grpSpPr>
          <a:xfrm rot="0">
            <a:off x="2145822" y="5518306"/>
            <a:ext cx="647402" cy="647402"/>
            <a:chOff x="0" y="0"/>
            <a:chExt cx="863203" cy="863203"/>
          </a:xfrm>
        </p:grpSpPr>
        <p:sp>
          <p:nvSpPr>
            <p:cNvPr name="Freeform 8" id="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9" id="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0" id="10"/>
          <p:cNvGrpSpPr/>
          <p:nvPr/>
        </p:nvGrpSpPr>
        <p:grpSpPr>
          <a:xfrm rot="0">
            <a:off x="2145822" y="4034805"/>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3" id="13"/>
          <p:cNvGrpSpPr/>
          <p:nvPr/>
        </p:nvGrpSpPr>
        <p:grpSpPr>
          <a:xfrm rot="0">
            <a:off x="2145822" y="6887725"/>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6" id="16"/>
          <p:cNvGrpSpPr/>
          <p:nvPr/>
        </p:nvGrpSpPr>
        <p:grpSpPr>
          <a:xfrm rot="0">
            <a:off x="2145822" y="8287196"/>
            <a:ext cx="647402" cy="647402"/>
            <a:chOff x="0" y="0"/>
            <a:chExt cx="863203" cy="863203"/>
          </a:xfrm>
        </p:grpSpPr>
        <p:sp>
          <p:nvSpPr>
            <p:cNvPr name="Freeform 17" id="1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8" id="1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19" id="19"/>
          <p:cNvSpPr/>
          <p:nvPr/>
        </p:nvSpPr>
        <p:spPr>
          <a:xfrm flipH="false" flipV="false" rot="0">
            <a:off x="13053673" y="4045333"/>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32</a:t>
            </a:r>
          </a:p>
        </p:txBody>
      </p:sp>
      <p:sp>
        <p:nvSpPr>
          <p:cNvPr name="TextBox 21" id="21"/>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22" id="22"/>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23" id="23"/>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
        <p:nvSpPr>
          <p:cNvPr name="TextBox 24" id="24"/>
          <p:cNvSpPr txBox="true"/>
          <p:nvPr/>
        </p:nvSpPr>
        <p:spPr>
          <a:xfrm rot="0">
            <a:off x="3330297" y="1677236"/>
            <a:ext cx="11627405"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Những thách thức RAG đối mặt</a:t>
            </a:r>
          </a:p>
        </p:txBody>
      </p:sp>
      <p:sp>
        <p:nvSpPr>
          <p:cNvPr name="TextBox 25" id="25"/>
          <p:cNvSpPr txBox="true"/>
          <p:nvPr/>
        </p:nvSpPr>
        <p:spPr>
          <a:xfrm rot="0">
            <a:off x="3696117" y="5566094"/>
            <a:ext cx="9350318" cy="536639"/>
          </a:xfrm>
          <a:prstGeom prst="rect">
            <a:avLst/>
          </a:prstGeom>
        </p:spPr>
        <p:txBody>
          <a:bodyPr anchor="t" rtlCol="false" tIns="0" lIns="0" bIns="0" rIns="0">
            <a:spAutoFit/>
          </a:bodyPr>
          <a:lstStyle/>
          <a:p>
            <a:pPr algn="l">
              <a:lnSpc>
                <a:spcPts val="4009"/>
              </a:lnSpc>
              <a:spcBef>
                <a:spcPct val="0"/>
              </a:spcBef>
            </a:pPr>
            <a:r>
              <a:rPr lang="en-US" b="true" sz="3300" spc="30">
                <a:solidFill>
                  <a:srgbClr val="000000"/>
                </a:solidFill>
                <a:latin typeface="Arimo Bold"/>
                <a:ea typeface="Arimo Bold"/>
                <a:cs typeface="Arimo Bold"/>
                <a:sym typeface="Arimo Bold"/>
              </a:rPr>
              <a:t>Chi phí lưu trữ và quản lý dữ liệu lớn</a:t>
            </a:r>
          </a:p>
        </p:txBody>
      </p:sp>
      <p:sp>
        <p:nvSpPr>
          <p:cNvPr name="TextBox 26" id="26"/>
          <p:cNvSpPr txBox="true"/>
          <p:nvPr/>
        </p:nvSpPr>
        <p:spPr>
          <a:xfrm rot="0">
            <a:off x="3696117" y="8334177"/>
            <a:ext cx="5032296"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Khả năng bias từ dữ liệu</a:t>
            </a:r>
          </a:p>
        </p:txBody>
      </p:sp>
      <p:sp>
        <p:nvSpPr>
          <p:cNvPr name="TextBox 27" id="27"/>
          <p:cNvSpPr txBox="true"/>
          <p:nvPr/>
        </p:nvSpPr>
        <p:spPr>
          <a:xfrm rot="0">
            <a:off x="3606404" y="4071137"/>
            <a:ext cx="10212328" cy="536639"/>
          </a:xfrm>
          <a:prstGeom prst="rect">
            <a:avLst/>
          </a:prstGeom>
        </p:spPr>
        <p:txBody>
          <a:bodyPr anchor="t" rtlCol="false" tIns="0" lIns="0" bIns="0" rIns="0">
            <a:spAutoFit/>
          </a:bodyPr>
          <a:lstStyle/>
          <a:p>
            <a:pPr algn="l">
              <a:lnSpc>
                <a:spcPts val="4009"/>
              </a:lnSpc>
              <a:spcBef>
                <a:spcPct val="0"/>
              </a:spcBef>
            </a:pPr>
            <a:r>
              <a:rPr lang="en-US" b="true" sz="3299" spc="30">
                <a:solidFill>
                  <a:srgbClr val="000000"/>
                </a:solidFill>
                <a:latin typeface="Arimo Bold"/>
                <a:ea typeface="Arimo Bold"/>
                <a:cs typeface="Arimo Bold"/>
                <a:sym typeface="Arimo Bold"/>
              </a:rPr>
              <a:t>Phụ thuộc vào chất lượng dữ liệu truy xuất</a:t>
            </a:r>
          </a:p>
        </p:txBody>
      </p:sp>
      <p:sp>
        <p:nvSpPr>
          <p:cNvPr name="TextBox 28" id="28"/>
          <p:cNvSpPr txBox="true"/>
          <p:nvPr/>
        </p:nvSpPr>
        <p:spPr>
          <a:xfrm rot="0">
            <a:off x="2145822" y="6965808"/>
            <a:ext cx="7549991" cy="536639"/>
          </a:xfrm>
          <a:prstGeom prst="rect">
            <a:avLst/>
          </a:prstGeom>
        </p:spPr>
        <p:txBody>
          <a:bodyPr anchor="t" rtlCol="false" tIns="0" lIns="0" bIns="0" rIns="0">
            <a:spAutoFit/>
          </a:bodyPr>
          <a:lstStyle/>
          <a:p>
            <a:pPr algn="ctr">
              <a:lnSpc>
                <a:spcPts val="4009"/>
              </a:lnSpc>
              <a:spcBef>
                <a:spcPct val="0"/>
              </a:spcBef>
            </a:pPr>
            <a:r>
              <a:rPr lang="en-US" b="true" sz="3300" spc="30">
                <a:solidFill>
                  <a:srgbClr val="000000"/>
                </a:solidFill>
                <a:latin typeface="Arimo Bold"/>
                <a:ea typeface="Arimo Bold"/>
                <a:cs typeface="Arimo Bold"/>
                <a:sym typeface="Arimo Bold"/>
              </a:rPr>
              <a:t>Độ phức tạp tăng cao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9509760" y="4181092"/>
            <a:ext cx="5454968" cy="2974658"/>
          </a:xfrm>
          <a:custGeom>
            <a:avLst/>
            <a:gdLst/>
            <a:ahLst/>
            <a:cxnLst/>
            <a:rect r="r" b="b" t="t" l="l"/>
            <a:pathLst>
              <a:path h="2974658" w="5454968">
                <a:moveTo>
                  <a:pt x="0" y="0"/>
                </a:moveTo>
                <a:lnTo>
                  <a:pt x="5454968" y="0"/>
                </a:lnTo>
                <a:lnTo>
                  <a:pt x="5454968" y="2974658"/>
                </a:lnTo>
                <a:lnTo>
                  <a:pt x="0" y="29746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576281" y="4582571"/>
            <a:ext cx="3321926" cy="2171700"/>
          </a:xfrm>
          <a:prstGeom prst="rect">
            <a:avLst/>
          </a:prstGeom>
        </p:spPr>
        <p:txBody>
          <a:bodyPr anchor="t" rtlCol="false" tIns="0" lIns="0" bIns="0" rIns="0">
            <a:spAutoFit/>
          </a:bodyPr>
          <a:lstStyle/>
          <a:p>
            <a:pPr algn="ctr">
              <a:lnSpc>
                <a:spcPts val="5759"/>
              </a:lnSpc>
            </a:pPr>
            <a:r>
              <a:rPr lang="en-US" b="true" sz="4800" spc="44">
                <a:solidFill>
                  <a:srgbClr val="FFFFFF"/>
                </a:solidFill>
                <a:latin typeface="TT Rounds Condensed Bold"/>
                <a:ea typeface="TT Rounds Condensed Bold"/>
                <a:cs typeface="TT Rounds Condensed Bold"/>
                <a:sym typeface="TT Rounds Condensed Bold"/>
              </a:rPr>
              <a:t>Tổng quan về Elastic search</a:t>
            </a:r>
          </a:p>
        </p:txBody>
      </p:sp>
      <p:sp>
        <p:nvSpPr>
          <p:cNvPr name="TextBox 8" id="8"/>
          <p:cNvSpPr txBox="true"/>
          <p:nvPr/>
        </p:nvSpPr>
        <p:spPr>
          <a:xfrm rot="0">
            <a:off x="11545915" y="2551555"/>
            <a:ext cx="1955224" cy="1381125"/>
          </a:xfrm>
          <a:prstGeom prst="rect">
            <a:avLst/>
          </a:prstGeom>
        </p:spPr>
        <p:txBody>
          <a:bodyPr anchor="t" rtlCol="false" tIns="0" lIns="0" bIns="0" rIns="0">
            <a:spAutoFit/>
          </a:bodyPr>
          <a:lstStyle/>
          <a:p>
            <a:pPr algn="l">
              <a:lnSpc>
                <a:spcPts val="10800"/>
              </a:lnSpc>
            </a:pPr>
            <a:r>
              <a:rPr lang="en-US" sz="9000" spc="84">
                <a:solidFill>
                  <a:srgbClr val="002C6B"/>
                </a:solidFill>
                <a:latin typeface="TT Rounds Condensed"/>
                <a:ea typeface="TT Rounds Condensed"/>
                <a:cs typeface="TT Rounds Condensed"/>
                <a:sym typeface="TT Rounds Condensed"/>
              </a:rPr>
              <a:t>01</a:t>
            </a:r>
          </a:p>
        </p:txBody>
      </p:sp>
      <p:sp>
        <p:nvSpPr>
          <p:cNvPr name="Freeform 9" id="9"/>
          <p:cNvSpPr/>
          <p:nvPr/>
        </p:nvSpPr>
        <p:spPr>
          <a:xfrm flipH="false" flipV="false" rot="0">
            <a:off x="4073842" y="4313872"/>
            <a:ext cx="3143250" cy="2267902"/>
          </a:xfrm>
          <a:custGeom>
            <a:avLst/>
            <a:gdLst/>
            <a:ahLst/>
            <a:cxnLst/>
            <a:rect r="r" b="b" t="t" l="l"/>
            <a:pathLst>
              <a:path h="2267902" w="3143250">
                <a:moveTo>
                  <a:pt x="0" y="0"/>
                </a:moveTo>
                <a:lnTo>
                  <a:pt x="3143250" y="0"/>
                </a:lnTo>
                <a:lnTo>
                  <a:pt x="3143250" y="2267902"/>
                </a:lnTo>
                <a:lnTo>
                  <a:pt x="0" y="22679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066984" y="1975294"/>
            <a:ext cx="864488" cy="1177290"/>
          </a:xfrm>
          <a:custGeom>
            <a:avLst/>
            <a:gdLst/>
            <a:ahLst/>
            <a:cxnLst/>
            <a:rect r="r" b="b" t="t" l="l"/>
            <a:pathLst>
              <a:path h="1177290" w="864488">
                <a:moveTo>
                  <a:pt x="0" y="0"/>
                </a:moveTo>
                <a:lnTo>
                  <a:pt x="864488" y="0"/>
                </a:lnTo>
                <a:lnTo>
                  <a:pt x="864488" y="1177290"/>
                </a:lnTo>
                <a:lnTo>
                  <a:pt x="0" y="11772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5157217" y="3664589"/>
            <a:ext cx="197167" cy="224790"/>
            <a:chOff x="0" y="0"/>
            <a:chExt cx="262890" cy="299720"/>
          </a:xfrm>
        </p:grpSpPr>
        <p:sp>
          <p:nvSpPr>
            <p:cNvPr name="Freeform 12" id="12"/>
            <p:cNvSpPr/>
            <p:nvPr/>
          </p:nvSpPr>
          <p:spPr>
            <a:xfrm flipH="false" flipV="false" rot="0">
              <a:off x="0" y="0"/>
              <a:ext cx="262128" cy="298577"/>
            </a:xfrm>
            <a:custGeom>
              <a:avLst/>
              <a:gdLst/>
              <a:ahLst/>
              <a:cxnLst/>
              <a:rect r="r" b="b" t="t" l="l"/>
              <a:pathLst>
                <a:path h="298577" w="262128">
                  <a:moveTo>
                    <a:pt x="262128" y="0"/>
                  </a:moveTo>
                  <a:lnTo>
                    <a:pt x="0" y="0"/>
                  </a:lnTo>
                  <a:lnTo>
                    <a:pt x="0" y="298577"/>
                  </a:lnTo>
                  <a:lnTo>
                    <a:pt x="262128" y="298577"/>
                  </a:lnTo>
                  <a:lnTo>
                    <a:pt x="262128" y="0"/>
                  </a:lnTo>
                  <a:close/>
                </a:path>
              </a:pathLst>
            </a:custGeom>
            <a:solidFill>
              <a:srgbClr val="EC7C30"/>
            </a:solidFill>
          </p:spPr>
        </p:sp>
      </p:grpSp>
      <p:grpSp>
        <p:nvGrpSpPr>
          <p:cNvPr name="Group 13" id="13"/>
          <p:cNvGrpSpPr/>
          <p:nvPr/>
        </p:nvGrpSpPr>
        <p:grpSpPr>
          <a:xfrm rot="0">
            <a:off x="5282945" y="3691828"/>
            <a:ext cx="41910" cy="169545"/>
            <a:chOff x="0" y="0"/>
            <a:chExt cx="55880" cy="226060"/>
          </a:xfrm>
        </p:grpSpPr>
        <p:sp>
          <p:nvSpPr>
            <p:cNvPr name="Freeform 14" id="14"/>
            <p:cNvSpPr/>
            <p:nvPr/>
          </p:nvSpPr>
          <p:spPr>
            <a:xfrm flipH="false" flipV="false" rot="0">
              <a:off x="0" y="0"/>
              <a:ext cx="54737" cy="225425"/>
            </a:xfrm>
            <a:custGeom>
              <a:avLst/>
              <a:gdLst/>
              <a:ahLst/>
              <a:cxnLst/>
              <a:rect r="r" b="b" t="t" l="l"/>
              <a:pathLst>
                <a:path h="225425" w="54737">
                  <a:moveTo>
                    <a:pt x="54737" y="0"/>
                  </a:moveTo>
                  <a:lnTo>
                    <a:pt x="0" y="0"/>
                  </a:lnTo>
                  <a:lnTo>
                    <a:pt x="0" y="225425"/>
                  </a:lnTo>
                  <a:lnTo>
                    <a:pt x="54737" y="225425"/>
                  </a:lnTo>
                  <a:lnTo>
                    <a:pt x="54737" y="0"/>
                  </a:lnTo>
                  <a:close/>
                </a:path>
              </a:pathLst>
            </a:custGeom>
            <a:solidFill>
              <a:srgbClr val="FFFFFF"/>
            </a:solidFill>
          </p:spPr>
        </p:sp>
      </p:grpSp>
      <p:grpSp>
        <p:nvGrpSpPr>
          <p:cNvPr name="Group 15" id="15"/>
          <p:cNvGrpSpPr/>
          <p:nvPr/>
        </p:nvGrpSpPr>
        <p:grpSpPr>
          <a:xfrm rot="0">
            <a:off x="4398454" y="3621212"/>
            <a:ext cx="782001" cy="311468"/>
            <a:chOff x="0" y="0"/>
            <a:chExt cx="1042667" cy="415291"/>
          </a:xfrm>
        </p:grpSpPr>
        <p:sp>
          <p:nvSpPr>
            <p:cNvPr name="Freeform 16" id="16"/>
            <p:cNvSpPr/>
            <p:nvPr/>
          </p:nvSpPr>
          <p:spPr>
            <a:xfrm flipH="false" flipV="false" rot="0">
              <a:off x="0" y="0"/>
              <a:ext cx="1042162" cy="414274"/>
            </a:xfrm>
            <a:custGeom>
              <a:avLst/>
              <a:gdLst/>
              <a:ahLst/>
              <a:cxnLst/>
              <a:rect r="r" b="b" t="t" l="l"/>
              <a:pathLst>
                <a:path h="414274" w="1042162">
                  <a:moveTo>
                    <a:pt x="1042162" y="0"/>
                  </a:moveTo>
                  <a:lnTo>
                    <a:pt x="206502" y="0"/>
                  </a:lnTo>
                  <a:lnTo>
                    <a:pt x="125984" y="16129"/>
                  </a:lnTo>
                  <a:lnTo>
                    <a:pt x="60325" y="60198"/>
                  </a:lnTo>
                  <a:lnTo>
                    <a:pt x="16129" y="125857"/>
                  </a:lnTo>
                  <a:lnTo>
                    <a:pt x="0" y="206248"/>
                  </a:lnTo>
                  <a:lnTo>
                    <a:pt x="16129" y="287020"/>
                  </a:lnTo>
                  <a:lnTo>
                    <a:pt x="60325" y="353187"/>
                  </a:lnTo>
                  <a:lnTo>
                    <a:pt x="125984" y="397891"/>
                  </a:lnTo>
                  <a:lnTo>
                    <a:pt x="206502" y="414274"/>
                  </a:lnTo>
                  <a:lnTo>
                    <a:pt x="1042162" y="414274"/>
                  </a:lnTo>
                  <a:lnTo>
                    <a:pt x="1042162" y="0"/>
                  </a:lnTo>
                  <a:close/>
                </a:path>
              </a:pathLst>
            </a:custGeom>
            <a:solidFill>
              <a:srgbClr val="095B6E"/>
            </a:solidFill>
          </p:spPr>
        </p:sp>
      </p:grpSp>
      <p:sp>
        <p:nvSpPr>
          <p:cNvPr name="Freeform 17" id="17"/>
          <p:cNvSpPr/>
          <p:nvPr/>
        </p:nvSpPr>
        <p:spPr>
          <a:xfrm flipH="false" flipV="false" rot="0">
            <a:off x="4441697" y="3664646"/>
            <a:ext cx="223837" cy="223838"/>
          </a:xfrm>
          <a:custGeom>
            <a:avLst/>
            <a:gdLst/>
            <a:ahLst/>
            <a:cxnLst/>
            <a:rect r="r" b="b" t="t" l="l"/>
            <a:pathLst>
              <a:path h="223838" w="223837">
                <a:moveTo>
                  <a:pt x="0" y="0"/>
                </a:moveTo>
                <a:lnTo>
                  <a:pt x="223838" y="0"/>
                </a:lnTo>
                <a:lnTo>
                  <a:pt x="223838" y="223838"/>
                </a:lnTo>
                <a:lnTo>
                  <a:pt x="0" y="223838"/>
                </a:lnTo>
                <a:lnTo>
                  <a:pt x="0" y="0"/>
                </a:lnTo>
                <a:close/>
              </a:path>
            </a:pathLst>
          </a:custGeom>
          <a:blipFill>
            <a:blip r:embed="rId11"/>
            <a:stretch>
              <a:fillRect l="0" t="0" r="0" b="0"/>
            </a:stretch>
          </a:blipFill>
        </p:spPr>
      </p:sp>
      <p:grpSp>
        <p:nvGrpSpPr>
          <p:cNvPr name="Group 18" id="18"/>
          <p:cNvGrpSpPr/>
          <p:nvPr/>
        </p:nvGrpSpPr>
        <p:grpSpPr>
          <a:xfrm rot="0">
            <a:off x="5801797" y="3906847"/>
            <a:ext cx="759142" cy="102870"/>
            <a:chOff x="0" y="0"/>
            <a:chExt cx="1012190" cy="137160"/>
          </a:xfrm>
        </p:grpSpPr>
        <p:sp>
          <p:nvSpPr>
            <p:cNvPr name="Freeform 19" id="19"/>
            <p:cNvSpPr/>
            <p:nvPr/>
          </p:nvSpPr>
          <p:spPr>
            <a:xfrm flipH="false" flipV="false" rot="0">
              <a:off x="0" y="0"/>
              <a:ext cx="1012063" cy="136779"/>
            </a:xfrm>
            <a:custGeom>
              <a:avLst/>
              <a:gdLst/>
              <a:ahLst/>
              <a:cxnLst/>
              <a:rect r="r" b="b" t="t" l="l"/>
              <a:pathLst>
                <a:path h="136779" w="1012063">
                  <a:moveTo>
                    <a:pt x="0" y="136779"/>
                  </a:moveTo>
                  <a:lnTo>
                    <a:pt x="1012063" y="136779"/>
                  </a:lnTo>
                  <a:lnTo>
                    <a:pt x="1012063" y="0"/>
                  </a:lnTo>
                  <a:lnTo>
                    <a:pt x="0" y="0"/>
                  </a:lnTo>
                  <a:lnTo>
                    <a:pt x="0" y="136779"/>
                  </a:lnTo>
                  <a:close/>
                </a:path>
              </a:pathLst>
            </a:custGeom>
            <a:solidFill>
              <a:srgbClr val="EC7C30"/>
            </a:solidFill>
          </p:spPr>
        </p:sp>
      </p:grpSp>
      <p:grpSp>
        <p:nvGrpSpPr>
          <p:cNvPr name="Group 20" id="20"/>
          <p:cNvGrpSpPr/>
          <p:nvPr/>
        </p:nvGrpSpPr>
        <p:grpSpPr>
          <a:xfrm rot="0">
            <a:off x="5717476" y="3906847"/>
            <a:ext cx="84772" cy="102870"/>
            <a:chOff x="0" y="0"/>
            <a:chExt cx="113030" cy="137160"/>
          </a:xfrm>
        </p:grpSpPr>
        <p:sp>
          <p:nvSpPr>
            <p:cNvPr name="Freeform 21" id="21"/>
            <p:cNvSpPr/>
            <p:nvPr/>
          </p:nvSpPr>
          <p:spPr>
            <a:xfrm flipH="false" flipV="false" rot="0">
              <a:off x="0" y="0"/>
              <a:ext cx="112395" cy="136779"/>
            </a:xfrm>
            <a:custGeom>
              <a:avLst/>
              <a:gdLst/>
              <a:ahLst/>
              <a:cxnLst/>
              <a:rect r="r" b="b" t="t" l="l"/>
              <a:pathLst>
                <a:path h="136779" w="112395">
                  <a:moveTo>
                    <a:pt x="112395" y="0"/>
                  </a:moveTo>
                  <a:lnTo>
                    <a:pt x="0" y="0"/>
                  </a:lnTo>
                  <a:lnTo>
                    <a:pt x="0" y="136779"/>
                  </a:lnTo>
                  <a:lnTo>
                    <a:pt x="112395" y="136779"/>
                  </a:lnTo>
                  <a:lnTo>
                    <a:pt x="112395" y="0"/>
                  </a:lnTo>
                  <a:close/>
                </a:path>
              </a:pathLst>
            </a:custGeom>
            <a:solidFill>
              <a:srgbClr val="FF544F"/>
            </a:solidFill>
          </p:spPr>
        </p:sp>
      </p:grpSp>
      <p:sp>
        <p:nvSpPr>
          <p:cNvPr name="Freeform 22" id="22"/>
          <p:cNvSpPr/>
          <p:nvPr/>
        </p:nvSpPr>
        <p:spPr>
          <a:xfrm flipH="false" flipV="false" rot="0">
            <a:off x="6223303" y="3344416"/>
            <a:ext cx="669607" cy="665798"/>
          </a:xfrm>
          <a:custGeom>
            <a:avLst/>
            <a:gdLst/>
            <a:ahLst/>
            <a:cxnLst/>
            <a:rect r="r" b="b" t="t" l="l"/>
            <a:pathLst>
              <a:path h="665798" w="669607">
                <a:moveTo>
                  <a:pt x="0" y="0"/>
                </a:moveTo>
                <a:lnTo>
                  <a:pt x="669607" y="0"/>
                </a:lnTo>
                <a:lnTo>
                  <a:pt x="669607" y="665798"/>
                </a:lnTo>
                <a:lnTo>
                  <a:pt x="0" y="6657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6231826" y="3346893"/>
            <a:ext cx="658176" cy="661035"/>
          </a:xfrm>
          <a:custGeom>
            <a:avLst/>
            <a:gdLst/>
            <a:ahLst/>
            <a:cxnLst/>
            <a:rect r="r" b="b" t="t" l="l"/>
            <a:pathLst>
              <a:path h="661035" w="658176">
                <a:moveTo>
                  <a:pt x="0" y="0"/>
                </a:moveTo>
                <a:lnTo>
                  <a:pt x="658176" y="0"/>
                </a:lnTo>
                <a:lnTo>
                  <a:pt x="658176" y="661035"/>
                </a:lnTo>
                <a:lnTo>
                  <a:pt x="0" y="66103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4" id="24"/>
          <p:cNvGrpSpPr/>
          <p:nvPr/>
        </p:nvGrpSpPr>
        <p:grpSpPr>
          <a:xfrm rot="0">
            <a:off x="6330124" y="3445191"/>
            <a:ext cx="461962" cy="461963"/>
            <a:chOff x="0" y="0"/>
            <a:chExt cx="615950" cy="615950"/>
          </a:xfrm>
        </p:grpSpPr>
        <p:sp>
          <p:nvSpPr>
            <p:cNvPr name="Freeform 25" id="25"/>
            <p:cNvSpPr/>
            <p:nvPr/>
          </p:nvSpPr>
          <p:spPr>
            <a:xfrm flipH="false" flipV="false" rot="0">
              <a:off x="0" y="0"/>
              <a:ext cx="615442" cy="615442"/>
            </a:xfrm>
            <a:custGeom>
              <a:avLst/>
              <a:gdLst/>
              <a:ahLst/>
              <a:cxnLst/>
              <a:rect r="r" b="b" t="t" l="l"/>
              <a:pathLst>
                <a:path h="615442" w="615442">
                  <a:moveTo>
                    <a:pt x="306832" y="0"/>
                  </a:moveTo>
                  <a:lnTo>
                    <a:pt x="210185" y="15748"/>
                  </a:lnTo>
                  <a:lnTo>
                    <a:pt x="125984" y="59436"/>
                  </a:lnTo>
                  <a:lnTo>
                    <a:pt x="59436" y="125984"/>
                  </a:lnTo>
                  <a:lnTo>
                    <a:pt x="15748" y="210185"/>
                  </a:lnTo>
                  <a:lnTo>
                    <a:pt x="0" y="306832"/>
                  </a:lnTo>
                  <a:lnTo>
                    <a:pt x="15748" y="404368"/>
                  </a:lnTo>
                  <a:lnTo>
                    <a:pt x="59436" y="489077"/>
                  </a:lnTo>
                  <a:lnTo>
                    <a:pt x="125984" y="555879"/>
                  </a:lnTo>
                  <a:lnTo>
                    <a:pt x="210185" y="599694"/>
                  </a:lnTo>
                  <a:lnTo>
                    <a:pt x="306832" y="615442"/>
                  </a:lnTo>
                  <a:lnTo>
                    <a:pt x="404368" y="599694"/>
                  </a:lnTo>
                  <a:lnTo>
                    <a:pt x="489077" y="555879"/>
                  </a:lnTo>
                  <a:lnTo>
                    <a:pt x="555879" y="489077"/>
                  </a:lnTo>
                  <a:lnTo>
                    <a:pt x="599694" y="404368"/>
                  </a:lnTo>
                  <a:lnTo>
                    <a:pt x="615442" y="306832"/>
                  </a:lnTo>
                  <a:lnTo>
                    <a:pt x="599694" y="210185"/>
                  </a:lnTo>
                  <a:lnTo>
                    <a:pt x="555879" y="125984"/>
                  </a:lnTo>
                  <a:lnTo>
                    <a:pt x="489077" y="59436"/>
                  </a:lnTo>
                  <a:lnTo>
                    <a:pt x="404368" y="15748"/>
                  </a:lnTo>
                  <a:lnTo>
                    <a:pt x="306832" y="0"/>
                  </a:lnTo>
                  <a:close/>
                </a:path>
              </a:pathLst>
            </a:custGeom>
            <a:solidFill>
              <a:srgbClr val="ECECEC"/>
            </a:solidFill>
          </p:spPr>
        </p:sp>
      </p:grpSp>
      <p:sp>
        <p:nvSpPr>
          <p:cNvPr name="Freeform 26" id="26"/>
          <p:cNvSpPr/>
          <p:nvPr/>
        </p:nvSpPr>
        <p:spPr>
          <a:xfrm flipH="false" flipV="false" rot="0">
            <a:off x="6426136" y="3541203"/>
            <a:ext cx="269557" cy="269558"/>
          </a:xfrm>
          <a:custGeom>
            <a:avLst/>
            <a:gdLst/>
            <a:ahLst/>
            <a:cxnLst/>
            <a:rect r="r" b="b" t="t" l="l"/>
            <a:pathLst>
              <a:path h="269558" w="269557">
                <a:moveTo>
                  <a:pt x="0" y="0"/>
                </a:moveTo>
                <a:lnTo>
                  <a:pt x="269557" y="0"/>
                </a:lnTo>
                <a:lnTo>
                  <a:pt x="269557" y="269557"/>
                </a:lnTo>
                <a:lnTo>
                  <a:pt x="0" y="269557"/>
                </a:lnTo>
                <a:lnTo>
                  <a:pt x="0" y="0"/>
                </a:lnTo>
                <a:close/>
              </a:path>
            </a:pathLst>
          </a:custGeom>
          <a:blipFill>
            <a:blip r:embed="rId16"/>
            <a:stretch>
              <a:fillRect l="0" t="0" r="0" b="0"/>
            </a:stretch>
          </a:blipFill>
        </p:spPr>
      </p:sp>
      <p:sp>
        <p:nvSpPr>
          <p:cNvPr name="Freeform 27" id="27"/>
          <p:cNvSpPr/>
          <p:nvPr/>
        </p:nvSpPr>
        <p:spPr>
          <a:xfrm flipH="false" flipV="false" rot="0">
            <a:off x="4837174" y="6890002"/>
            <a:ext cx="164592" cy="166877"/>
          </a:xfrm>
          <a:custGeom>
            <a:avLst/>
            <a:gdLst/>
            <a:ahLst/>
            <a:cxnLst/>
            <a:rect r="r" b="b" t="t" l="l"/>
            <a:pathLst>
              <a:path h="166877" w="164592">
                <a:moveTo>
                  <a:pt x="0" y="0"/>
                </a:moveTo>
                <a:lnTo>
                  <a:pt x="164592" y="0"/>
                </a:lnTo>
                <a:lnTo>
                  <a:pt x="164592" y="166877"/>
                </a:lnTo>
                <a:lnTo>
                  <a:pt x="0" y="166877"/>
                </a:lnTo>
                <a:lnTo>
                  <a:pt x="0" y="0"/>
                </a:lnTo>
                <a:close/>
              </a:path>
            </a:pathLst>
          </a:custGeom>
          <a:blipFill>
            <a:blip r:embed="rId17"/>
            <a:stretch>
              <a:fillRect l="0" t="0" r="0" b="-2919"/>
            </a:stretch>
          </a:blipFill>
        </p:spPr>
      </p:sp>
      <p:grpSp>
        <p:nvGrpSpPr>
          <p:cNvPr name="Group 28" id="28"/>
          <p:cNvGrpSpPr/>
          <p:nvPr/>
        </p:nvGrpSpPr>
        <p:grpSpPr>
          <a:xfrm rot="0">
            <a:off x="5010910" y="6890134"/>
            <a:ext cx="1209675" cy="167640"/>
            <a:chOff x="0" y="0"/>
            <a:chExt cx="1612900" cy="223520"/>
          </a:xfrm>
        </p:grpSpPr>
        <p:sp>
          <p:nvSpPr>
            <p:cNvPr name="Freeform 29" id="29"/>
            <p:cNvSpPr/>
            <p:nvPr/>
          </p:nvSpPr>
          <p:spPr>
            <a:xfrm flipH="false" flipV="false" rot="0">
              <a:off x="0" y="0"/>
              <a:ext cx="1612392" cy="222377"/>
            </a:xfrm>
            <a:custGeom>
              <a:avLst/>
              <a:gdLst/>
              <a:ahLst/>
              <a:cxnLst/>
              <a:rect r="r" b="b" t="t" l="l"/>
              <a:pathLst>
                <a:path h="222377" w="1612392">
                  <a:moveTo>
                    <a:pt x="1612392" y="0"/>
                  </a:moveTo>
                  <a:lnTo>
                    <a:pt x="0" y="0"/>
                  </a:lnTo>
                  <a:lnTo>
                    <a:pt x="0" y="222377"/>
                  </a:lnTo>
                  <a:lnTo>
                    <a:pt x="1612392" y="222377"/>
                  </a:lnTo>
                  <a:lnTo>
                    <a:pt x="1612392" y="0"/>
                  </a:lnTo>
                  <a:close/>
                </a:path>
              </a:pathLst>
            </a:custGeom>
            <a:solidFill>
              <a:srgbClr val="095B6E"/>
            </a:solidFill>
          </p:spPr>
        </p:sp>
      </p:grpSp>
      <p:grpSp>
        <p:nvGrpSpPr>
          <p:cNvPr name="Group 30" id="30"/>
          <p:cNvGrpSpPr/>
          <p:nvPr/>
        </p:nvGrpSpPr>
        <p:grpSpPr>
          <a:xfrm rot="0">
            <a:off x="4919470" y="6890134"/>
            <a:ext cx="91440" cy="167640"/>
            <a:chOff x="0" y="0"/>
            <a:chExt cx="121920" cy="223520"/>
          </a:xfrm>
        </p:grpSpPr>
        <p:sp>
          <p:nvSpPr>
            <p:cNvPr name="Freeform 31" id="31"/>
            <p:cNvSpPr/>
            <p:nvPr/>
          </p:nvSpPr>
          <p:spPr>
            <a:xfrm flipH="false" flipV="false" rot="0">
              <a:off x="0" y="0"/>
              <a:ext cx="121793" cy="222377"/>
            </a:xfrm>
            <a:custGeom>
              <a:avLst/>
              <a:gdLst/>
              <a:ahLst/>
              <a:cxnLst/>
              <a:rect r="r" b="b" t="t" l="l"/>
              <a:pathLst>
                <a:path h="222377" w="121793">
                  <a:moveTo>
                    <a:pt x="121793" y="0"/>
                  </a:moveTo>
                  <a:lnTo>
                    <a:pt x="0" y="0"/>
                  </a:lnTo>
                  <a:lnTo>
                    <a:pt x="0" y="222377"/>
                  </a:lnTo>
                  <a:lnTo>
                    <a:pt x="121793" y="222377"/>
                  </a:lnTo>
                  <a:lnTo>
                    <a:pt x="121793" y="0"/>
                  </a:lnTo>
                  <a:close/>
                </a:path>
              </a:pathLst>
            </a:custGeom>
            <a:solidFill>
              <a:srgbClr val="00BCC3"/>
            </a:solidFill>
          </p:spPr>
        </p:sp>
      </p:grpSp>
      <p:sp>
        <p:nvSpPr>
          <p:cNvPr name="Freeform 32" id="32"/>
          <p:cNvSpPr/>
          <p:nvPr/>
        </p:nvSpPr>
        <p:spPr>
          <a:xfrm flipH="false" flipV="false" rot="0">
            <a:off x="6220394" y="6890192"/>
            <a:ext cx="232982" cy="166688"/>
          </a:xfrm>
          <a:custGeom>
            <a:avLst/>
            <a:gdLst/>
            <a:ahLst/>
            <a:cxnLst/>
            <a:rect r="r" b="b" t="t" l="l"/>
            <a:pathLst>
              <a:path h="166688" w="232982">
                <a:moveTo>
                  <a:pt x="0" y="0"/>
                </a:moveTo>
                <a:lnTo>
                  <a:pt x="232982" y="0"/>
                </a:lnTo>
                <a:lnTo>
                  <a:pt x="232982" y="166688"/>
                </a:lnTo>
                <a:lnTo>
                  <a:pt x="0" y="166688"/>
                </a:lnTo>
                <a:lnTo>
                  <a:pt x="0" y="0"/>
                </a:lnTo>
                <a:close/>
              </a:path>
            </a:pathLst>
          </a:custGeom>
          <a:blipFill>
            <a:blip r:embed="rId18"/>
            <a:stretch>
              <a:fillRect l="0" t="0" r="0" b="-460"/>
            </a:stretch>
          </a:blipFill>
        </p:spPr>
      </p:sp>
      <p:sp>
        <p:nvSpPr>
          <p:cNvPr name="Freeform 33" id="33"/>
          <p:cNvSpPr/>
          <p:nvPr/>
        </p:nvSpPr>
        <p:spPr>
          <a:xfrm flipH="false" flipV="false" rot="0">
            <a:off x="5251132" y="7591996"/>
            <a:ext cx="258127" cy="354140"/>
          </a:xfrm>
          <a:custGeom>
            <a:avLst/>
            <a:gdLst/>
            <a:ahLst/>
            <a:cxnLst/>
            <a:rect r="r" b="b" t="t" l="l"/>
            <a:pathLst>
              <a:path h="354140" w="258127">
                <a:moveTo>
                  <a:pt x="0" y="0"/>
                </a:moveTo>
                <a:lnTo>
                  <a:pt x="258128" y="0"/>
                </a:lnTo>
                <a:lnTo>
                  <a:pt x="258128" y="354140"/>
                </a:lnTo>
                <a:lnTo>
                  <a:pt x="0" y="354140"/>
                </a:lnTo>
                <a:lnTo>
                  <a:pt x="0" y="0"/>
                </a:lnTo>
                <a:close/>
              </a:path>
            </a:pathLst>
          </a:custGeom>
          <a:blipFill>
            <a:blip r:embed="rId19"/>
            <a:stretch>
              <a:fillRect l="0" t="0" r="-796" b="0"/>
            </a:stretch>
          </a:blipFill>
        </p:spPr>
      </p:sp>
      <p:grpSp>
        <p:nvGrpSpPr>
          <p:cNvPr name="Group 34" id="34"/>
          <p:cNvGrpSpPr/>
          <p:nvPr/>
        </p:nvGrpSpPr>
        <p:grpSpPr>
          <a:xfrm rot="0">
            <a:off x="4256532" y="7624000"/>
            <a:ext cx="1230628" cy="290513"/>
            <a:chOff x="0" y="0"/>
            <a:chExt cx="1640838" cy="387351"/>
          </a:xfrm>
        </p:grpSpPr>
        <p:sp>
          <p:nvSpPr>
            <p:cNvPr name="Freeform 35" id="35"/>
            <p:cNvSpPr/>
            <p:nvPr/>
          </p:nvSpPr>
          <p:spPr>
            <a:xfrm flipH="false" flipV="false" rot="0">
              <a:off x="0" y="0"/>
              <a:ext cx="1640078" cy="386715"/>
            </a:xfrm>
            <a:custGeom>
              <a:avLst/>
              <a:gdLst/>
              <a:ahLst/>
              <a:cxnLst/>
              <a:rect r="r" b="b" t="t" l="l"/>
              <a:pathLst>
                <a:path h="386715" w="1640078">
                  <a:moveTo>
                    <a:pt x="1449832" y="0"/>
                  </a:moveTo>
                  <a:lnTo>
                    <a:pt x="189992" y="0"/>
                  </a:lnTo>
                  <a:lnTo>
                    <a:pt x="116205" y="14859"/>
                  </a:lnTo>
                  <a:lnTo>
                    <a:pt x="55880" y="55499"/>
                  </a:lnTo>
                  <a:lnTo>
                    <a:pt x="14986" y="115570"/>
                  </a:lnTo>
                  <a:lnTo>
                    <a:pt x="0" y="188976"/>
                  </a:lnTo>
                  <a:lnTo>
                    <a:pt x="0" y="197612"/>
                  </a:lnTo>
                  <a:lnTo>
                    <a:pt x="14986" y="271145"/>
                  </a:lnTo>
                  <a:lnTo>
                    <a:pt x="55880" y="331216"/>
                  </a:lnTo>
                  <a:lnTo>
                    <a:pt x="116332" y="371856"/>
                  </a:lnTo>
                  <a:lnTo>
                    <a:pt x="190119" y="386715"/>
                  </a:lnTo>
                  <a:lnTo>
                    <a:pt x="1449959" y="386715"/>
                  </a:lnTo>
                  <a:lnTo>
                    <a:pt x="1523746" y="371856"/>
                  </a:lnTo>
                  <a:lnTo>
                    <a:pt x="1584198" y="331216"/>
                  </a:lnTo>
                  <a:lnTo>
                    <a:pt x="1625092" y="271018"/>
                  </a:lnTo>
                  <a:lnTo>
                    <a:pt x="1640078" y="197485"/>
                  </a:lnTo>
                  <a:lnTo>
                    <a:pt x="1640078" y="188849"/>
                  </a:lnTo>
                  <a:lnTo>
                    <a:pt x="1624838" y="115570"/>
                  </a:lnTo>
                  <a:lnTo>
                    <a:pt x="1583944" y="55499"/>
                  </a:lnTo>
                  <a:lnTo>
                    <a:pt x="1523492" y="14859"/>
                  </a:lnTo>
                  <a:lnTo>
                    <a:pt x="1449832" y="0"/>
                  </a:lnTo>
                  <a:close/>
                </a:path>
              </a:pathLst>
            </a:custGeom>
            <a:solidFill>
              <a:srgbClr val="FF544F"/>
            </a:solidFill>
          </p:spPr>
        </p:sp>
      </p:grpSp>
      <p:sp>
        <p:nvSpPr>
          <p:cNvPr name="Freeform 36" id="36"/>
          <p:cNvSpPr/>
          <p:nvPr/>
        </p:nvSpPr>
        <p:spPr>
          <a:xfrm flipH="false" flipV="false" rot="0">
            <a:off x="5607558" y="7591996"/>
            <a:ext cx="260412" cy="354140"/>
          </a:xfrm>
          <a:custGeom>
            <a:avLst/>
            <a:gdLst/>
            <a:ahLst/>
            <a:cxnLst/>
            <a:rect r="r" b="b" t="t" l="l"/>
            <a:pathLst>
              <a:path h="354140" w="260412">
                <a:moveTo>
                  <a:pt x="0" y="0"/>
                </a:moveTo>
                <a:lnTo>
                  <a:pt x="260412" y="0"/>
                </a:lnTo>
                <a:lnTo>
                  <a:pt x="260412" y="354140"/>
                </a:lnTo>
                <a:lnTo>
                  <a:pt x="0" y="354140"/>
                </a:lnTo>
                <a:lnTo>
                  <a:pt x="0" y="0"/>
                </a:lnTo>
                <a:close/>
              </a:path>
            </a:pathLst>
          </a:custGeom>
          <a:blipFill>
            <a:blip r:embed="rId20"/>
            <a:stretch>
              <a:fillRect l="0" t="0" r="0" b="-87"/>
            </a:stretch>
          </a:blipFill>
        </p:spPr>
      </p:sp>
      <p:sp>
        <p:nvSpPr>
          <p:cNvPr name="Freeform 37" id="37"/>
          <p:cNvSpPr/>
          <p:nvPr/>
        </p:nvSpPr>
        <p:spPr>
          <a:xfrm flipH="false" flipV="false" rot="0">
            <a:off x="6732460" y="7591996"/>
            <a:ext cx="301560" cy="354140"/>
          </a:xfrm>
          <a:custGeom>
            <a:avLst/>
            <a:gdLst/>
            <a:ahLst/>
            <a:cxnLst/>
            <a:rect r="r" b="b" t="t" l="l"/>
            <a:pathLst>
              <a:path h="354140" w="301560">
                <a:moveTo>
                  <a:pt x="0" y="0"/>
                </a:moveTo>
                <a:lnTo>
                  <a:pt x="301560" y="0"/>
                </a:lnTo>
                <a:lnTo>
                  <a:pt x="301560" y="354140"/>
                </a:lnTo>
                <a:lnTo>
                  <a:pt x="0" y="354140"/>
                </a:lnTo>
                <a:lnTo>
                  <a:pt x="0" y="0"/>
                </a:lnTo>
                <a:close/>
              </a:path>
            </a:pathLst>
          </a:custGeom>
          <a:blipFill>
            <a:blip r:embed="rId21"/>
            <a:stretch>
              <a:fillRect l="0" t="0" r="-3056" b="0"/>
            </a:stretch>
          </a:blipFill>
        </p:spPr>
      </p:sp>
      <p:grpSp>
        <p:nvGrpSpPr>
          <p:cNvPr name="Group 38" id="38"/>
          <p:cNvGrpSpPr/>
          <p:nvPr/>
        </p:nvGrpSpPr>
        <p:grpSpPr>
          <a:xfrm rot="0">
            <a:off x="5632894" y="7624000"/>
            <a:ext cx="1229677" cy="290513"/>
            <a:chOff x="0" y="0"/>
            <a:chExt cx="1639570" cy="387351"/>
          </a:xfrm>
        </p:grpSpPr>
        <p:sp>
          <p:nvSpPr>
            <p:cNvPr name="Freeform 39" id="39"/>
            <p:cNvSpPr/>
            <p:nvPr/>
          </p:nvSpPr>
          <p:spPr>
            <a:xfrm flipH="false" flipV="false" rot="0">
              <a:off x="0" y="0"/>
              <a:ext cx="1639316" cy="386842"/>
            </a:xfrm>
            <a:custGeom>
              <a:avLst/>
              <a:gdLst/>
              <a:ahLst/>
              <a:cxnLst/>
              <a:rect r="r" b="b" t="t" l="l"/>
              <a:pathLst>
                <a:path h="386842" w="1639316">
                  <a:moveTo>
                    <a:pt x="1449578" y="0"/>
                  </a:moveTo>
                  <a:lnTo>
                    <a:pt x="189738" y="0"/>
                  </a:lnTo>
                  <a:lnTo>
                    <a:pt x="116078" y="14859"/>
                  </a:lnTo>
                  <a:lnTo>
                    <a:pt x="55753" y="55499"/>
                  </a:lnTo>
                  <a:lnTo>
                    <a:pt x="14986" y="115570"/>
                  </a:lnTo>
                  <a:lnTo>
                    <a:pt x="0" y="188976"/>
                  </a:lnTo>
                  <a:lnTo>
                    <a:pt x="0" y="197612"/>
                  </a:lnTo>
                  <a:lnTo>
                    <a:pt x="14986" y="271145"/>
                  </a:lnTo>
                  <a:lnTo>
                    <a:pt x="55753" y="331343"/>
                  </a:lnTo>
                  <a:lnTo>
                    <a:pt x="116078" y="371983"/>
                  </a:lnTo>
                  <a:lnTo>
                    <a:pt x="189738" y="386842"/>
                  </a:lnTo>
                  <a:lnTo>
                    <a:pt x="1449578" y="386842"/>
                  </a:lnTo>
                  <a:lnTo>
                    <a:pt x="1523238" y="371983"/>
                  </a:lnTo>
                  <a:lnTo>
                    <a:pt x="1583563" y="331343"/>
                  </a:lnTo>
                  <a:lnTo>
                    <a:pt x="1624330" y="271145"/>
                  </a:lnTo>
                  <a:lnTo>
                    <a:pt x="1639316" y="197612"/>
                  </a:lnTo>
                  <a:lnTo>
                    <a:pt x="1639316" y="188976"/>
                  </a:lnTo>
                  <a:lnTo>
                    <a:pt x="1624330" y="115570"/>
                  </a:lnTo>
                  <a:lnTo>
                    <a:pt x="1583563" y="55499"/>
                  </a:lnTo>
                  <a:lnTo>
                    <a:pt x="1523238" y="14859"/>
                  </a:lnTo>
                  <a:lnTo>
                    <a:pt x="1449578" y="0"/>
                  </a:lnTo>
                  <a:close/>
                </a:path>
              </a:pathLst>
            </a:custGeom>
            <a:solidFill>
              <a:srgbClr val="FF544F"/>
            </a:solidFill>
          </p:spPr>
        </p:sp>
      </p:grpSp>
      <p:grpSp>
        <p:nvGrpSpPr>
          <p:cNvPr name="Group 40" id="40"/>
          <p:cNvGrpSpPr/>
          <p:nvPr/>
        </p:nvGrpSpPr>
        <p:grpSpPr>
          <a:xfrm rot="0">
            <a:off x="5314950" y="7523416"/>
            <a:ext cx="489585" cy="489586"/>
            <a:chOff x="0" y="0"/>
            <a:chExt cx="652780" cy="652781"/>
          </a:xfrm>
        </p:grpSpPr>
        <p:sp>
          <p:nvSpPr>
            <p:cNvPr name="Freeform 41" id="41"/>
            <p:cNvSpPr/>
            <p:nvPr/>
          </p:nvSpPr>
          <p:spPr>
            <a:xfrm flipH="false" flipV="false" rot="0">
              <a:off x="0" y="0"/>
              <a:ext cx="652145" cy="651891"/>
            </a:xfrm>
            <a:custGeom>
              <a:avLst/>
              <a:gdLst/>
              <a:ahLst/>
              <a:cxnLst/>
              <a:rect r="r" b="b" t="t" l="l"/>
              <a:pathLst>
                <a:path h="651891" w="652145">
                  <a:moveTo>
                    <a:pt x="326136" y="0"/>
                  </a:moveTo>
                  <a:lnTo>
                    <a:pt x="239776" y="11684"/>
                  </a:lnTo>
                  <a:lnTo>
                    <a:pt x="161925" y="44577"/>
                  </a:lnTo>
                  <a:lnTo>
                    <a:pt x="95885" y="95631"/>
                  </a:lnTo>
                  <a:lnTo>
                    <a:pt x="44704" y="161671"/>
                  </a:lnTo>
                  <a:lnTo>
                    <a:pt x="11684" y="239395"/>
                  </a:lnTo>
                  <a:lnTo>
                    <a:pt x="0" y="325882"/>
                  </a:lnTo>
                  <a:lnTo>
                    <a:pt x="11684" y="412877"/>
                  </a:lnTo>
                  <a:lnTo>
                    <a:pt x="44704" y="490855"/>
                  </a:lnTo>
                  <a:lnTo>
                    <a:pt x="95885" y="556768"/>
                  </a:lnTo>
                  <a:lnTo>
                    <a:pt x="161925" y="607568"/>
                  </a:lnTo>
                  <a:lnTo>
                    <a:pt x="239776" y="640334"/>
                  </a:lnTo>
                  <a:lnTo>
                    <a:pt x="326136" y="651891"/>
                  </a:lnTo>
                  <a:lnTo>
                    <a:pt x="413131" y="640334"/>
                  </a:lnTo>
                  <a:lnTo>
                    <a:pt x="491109" y="607568"/>
                  </a:lnTo>
                  <a:lnTo>
                    <a:pt x="557022" y="556768"/>
                  </a:lnTo>
                  <a:lnTo>
                    <a:pt x="607822" y="490855"/>
                  </a:lnTo>
                  <a:lnTo>
                    <a:pt x="640588" y="412877"/>
                  </a:lnTo>
                  <a:lnTo>
                    <a:pt x="652145" y="325882"/>
                  </a:lnTo>
                  <a:lnTo>
                    <a:pt x="640588" y="239522"/>
                  </a:lnTo>
                  <a:lnTo>
                    <a:pt x="607822" y="161798"/>
                  </a:lnTo>
                  <a:lnTo>
                    <a:pt x="557022" y="95758"/>
                  </a:lnTo>
                  <a:lnTo>
                    <a:pt x="491109" y="44704"/>
                  </a:lnTo>
                  <a:lnTo>
                    <a:pt x="413131" y="11684"/>
                  </a:lnTo>
                  <a:lnTo>
                    <a:pt x="326136" y="0"/>
                  </a:lnTo>
                  <a:close/>
                </a:path>
              </a:pathLst>
            </a:custGeom>
            <a:solidFill>
              <a:srgbClr val="095B6E"/>
            </a:solidFill>
          </p:spPr>
        </p:sp>
      </p:grpSp>
      <p:grpSp>
        <p:nvGrpSpPr>
          <p:cNvPr name="Group 42" id="42"/>
          <p:cNvGrpSpPr/>
          <p:nvPr/>
        </p:nvGrpSpPr>
        <p:grpSpPr>
          <a:xfrm rot="0">
            <a:off x="5351716" y="7559992"/>
            <a:ext cx="416242" cy="418148"/>
            <a:chOff x="0" y="0"/>
            <a:chExt cx="554990" cy="557531"/>
          </a:xfrm>
        </p:grpSpPr>
        <p:sp>
          <p:nvSpPr>
            <p:cNvPr name="Freeform 43" id="43"/>
            <p:cNvSpPr/>
            <p:nvPr/>
          </p:nvSpPr>
          <p:spPr>
            <a:xfrm flipH="false" flipV="false" rot="0">
              <a:off x="0" y="0"/>
              <a:ext cx="554355" cy="557530"/>
            </a:xfrm>
            <a:custGeom>
              <a:avLst/>
              <a:gdLst/>
              <a:ahLst/>
              <a:cxnLst/>
              <a:rect r="r" b="b" t="t" l="l"/>
              <a:pathLst>
                <a:path h="557530" w="554355">
                  <a:moveTo>
                    <a:pt x="276352" y="0"/>
                  </a:moveTo>
                  <a:lnTo>
                    <a:pt x="188595" y="14224"/>
                  </a:lnTo>
                  <a:lnTo>
                    <a:pt x="112649" y="53721"/>
                  </a:lnTo>
                  <a:lnTo>
                    <a:pt x="52959" y="114046"/>
                  </a:lnTo>
                  <a:lnTo>
                    <a:pt x="13970" y="190246"/>
                  </a:lnTo>
                  <a:lnTo>
                    <a:pt x="0" y="277876"/>
                  </a:lnTo>
                  <a:lnTo>
                    <a:pt x="13970" y="366268"/>
                  </a:lnTo>
                  <a:lnTo>
                    <a:pt x="52959" y="442976"/>
                  </a:lnTo>
                  <a:lnTo>
                    <a:pt x="112649" y="503555"/>
                  </a:lnTo>
                  <a:lnTo>
                    <a:pt x="188595" y="543306"/>
                  </a:lnTo>
                  <a:lnTo>
                    <a:pt x="276352" y="557530"/>
                  </a:lnTo>
                  <a:lnTo>
                    <a:pt x="364109" y="543306"/>
                  </a:lnTo>
                  <a:lnTo>
                    <a:pt x="440436" y="503555"/>
                  </a:lnTo>
                  <a:lnTo>
                    <a:pt x="500634" y="442976"/>
                  </a:lnTo>
                  <a:lnTo>
                    <a:pt x="540131" y="366268"/>
                  </a:lnTo>
                  <a:lnTo>
                    <a:pt x="554355" y="277876"/>
                  </a:lnTo>
                  <a:lnTo>
                    <a:pt x="540131" y="190246"/>
                  </a:lnTo>
                  <a:lnTo>
                    <a:pt x="500634" y="114046"/>
                  </a:lnTo>
                  <a:lnTo>
                    <a:pt x="440436" y="53848"/>
                  </a:lnTo>
                  <a:lnTo>
                    <a:pt x="364109" y="14351"/>
                  </a:lnTo>
                  <a:lnTo>
                    <a:pt x="276352" y="0"/>
                  </a:lnTo>
                  <a:close/>
                </a:path>
              </a:pathLst>
            </a:custGeom>
            <a:solidFill>
              <a:srgbClr val="FFFFFF"/>
            </a:solidFill>
          </p:spPr>
        </p:sp>
      </p:grpSp>
      <p:sp>
        <p:nvSpPr>
          <p:cNvPr name="Freeform 44" id="44"/>
          <p:cNvSpPr/>
          <p:nvPr/>
        </p:nvSpPr>
        <p:spPr>
          <a:xfrm flipH="false" flipV="false" rot="0">
            <a:off x="5381244" y="7589520"/>
            <a:ext cx="357187" cy="357188"/>
          </a:xfrm>
          <a:custGeom>
            <a:avLst/>
            <a:gdLst/>
            <a:ahLst/>
            <a:cxnLst/>
            <a:rect r="r" b="b" t="t" l="l"/>
            <a:pathLst>
              <a:path h="357188" w="357187">
                <a:moveTo>
                  <a:pt x="0" y="0"/>
                </a:moveTo>
                <a:lnTo>
                  <a:pt x="357187" y="0"/>
                </a:lnTo>
                <a:lnTo>
                  <a:pt x="357187" y="357188"/>
                </a:lnTo>
                <a:lnTo>
                  <a:pt x="0" y="35718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5" id="45"/>
          <p:cNvSpPr/>
          <p:nvPr/>
        </p:nvSpPr>
        <p:spPr>
          <a:xfrm flipH="false" flipV="false" rot="0">
            <a:off x="5484114" y="7637716"/>
            <a:ext cx="203454" cy="141542"/>
          </a:xfrm>
          <a:custGeom>
            <a:avLst/>
            <a:gdLst/>
            <a:ahLst/>
            <a:cxnLst/>
            <a:rect r="r" b="b" t="t" l="l"/>
            <a:pathLst>
              <a:path h="141542" w="203454">
                <a:moveTo>
                  <a:pt x="0" y="0"/>
                </a:moveTo>
                <a:lnTo>
                  <a:pt x="203454" y="0"/>
                </a:lnTo>
                <a:lnTo>
                  <a:pt x="203454" y="141542"/>
                </a:lnTo>
                <a:lnTo>
                  <a:pt x="0" y="141542"/>
                </a:lnTo>
                <a:lnTo>
                  <a:pt x="0" y="0"/>
                </a:lnTo>
                <a:close/>
              </a:path>
            </a:pathLst>
          </a:custGeom>
          <a:blipFill>
            <a:blip r:embed="rId24"/>
            <a:stretch>
              <a:fillRect l="0" t="0" r="0" b="-2672"/>
            </a:stretch>
          </a:blipFill>
        </p:spPr>
      </p:sp>
      <p:grpSp>
        <p:nvGrpSpPr>
          <p:cNvPr name="Group 46" id="46"/>
          <p:cNvGrpSpPr/>
          <p:nvPr/>
        </p:nvGrpSpPr>
        <p:grpSpPr>
          <a:xfrm rot="0">
            <a:off x="6320790" y="7616952"/>
            <a:ext cx="610551" cy="301943"/>
            <a:chOff x="0" y="0"/>
            <a:chExt cx="814068" cy="402591"/>
          </a:xfrm>
        </p:grpSpPr>
        <p:sp>
          <p:nvSpPr>
            <p:cNvPr name="Freeform 47" id="47"/>
            <p:cNvSpPr/>
            <p:nvPr/>
          </p:nvSpPr>
          <p:spPr>
            <a:xfrm flipH="false" flipV="false" rot="0">
              <a:off x="0" y="0"/>
              <a:ext cx="164338" cy="402336"/>
            </a:xfrm>
            <a:custGeom>
              <a:avLst/>
              <a:gdLst/>
              <a:ahLst/>
              <a:cxnLst/>
              <a:rect r="r" b="b" t="t" l="l"/>
              <a:pathLst>
                <a:path h="402336" w="164338">
                  <a:moveTo>
                    <a:pt x="164338" y="11684"/>
                  </a:moveTo>
                  <a:lnTo>
                    <a:pt x="152400" y="0"/>
                  </a:lnTo>
                  <a:lnTo>
                    <a:pt x="10160" y="0"/>
                  </a:lnTo>
                  <a:lnTo>
                    <a:pt x="0" y="11684"/>
                  </a:lnTo>
                  <a:lnTo>
                    <a:pt x="0" y="392176"/>
                  </a:lnTo>
                  <a:lnTo>
                    <a:pt x="10160" y="402336"/>
                  </a:lnTo>
                  <a:lnTo>
                    <a:pt x="152400" y="402336"/>
                  </a:lnTo>
                  <a:lnTo>
                    <a:pt x="164338" y="392176"/>
                  </a:lnTo>
                  <a:lnTo>
                    <a:pt x="164338" y="25400"/>
                  </a:lnTo>
                  <a:lnTo>
                    <a:pt x="164338" y="11684"/>
                  </a:lnTo>
                  <a:close/>
                </a:path>
              </a:pathLst>
            </a:custGeom>
            <a:solidFill>
              <a:srgbClr val="095B6E"/>
            </a:solidFill>
          </p:spPr>
        </p:sp>
        <p:sp>
          <p:nvSpPr>
            <p:cNvPr name="Freeform 48" id="48"/>
            <p:cNvSpPr/>
            <p:nvPr/>
          </p:nvSpPr>
          <p:spPr>
            <a:xfrm flipH="false" flipV="false" rot="0">
              <a:off x="624840" y="179832"/>
              <a:ext cx="188976" cy="42418"/>
            </a:xfrm>
            <a:custGeom>
              <a:avLst/>
              <a:gdLst/>
              <a:ahLst/>
              <a:cxnLst/>
              <a:rect r="r" b="b" t="t" l="l"/>
              <a:pathLst>
                <a:path h="42418" w="188976">
                  <a:moveTo>
                    <a:pt x="188976" y="8382"/>
                  </a:moveTo>
                  <a:lnTo>
                    <a:pt x="180594" y="0"/>
                  </a:lnTo>
                  <a:lnTo>
                    <a:pt x="10160" y="0"/>
                  </a:lnTo>
                  <a:lnTo>
                    <a:pt x="0" y="8382"/>
                  </a:lnTo>
                  <a:lnTo>
                    <a:pt x="0" y="32258"/>
                  </a:lnTo>
                  <a:lnTo>
                    <a:pt x="10160" y="42418"/>
                  </a:lnTo>
                  <a:lnTo>
                    <a:pt x="180594" y="42418"/>
                  </a:lnTo>
                  <a:lnTo>
                    <a:pt x="188976" y="32258"/>
                  </a:lnTo>
                  <a:lnTo>
                    <a:pt x="188976" y="20574"/>
                  </a:lnTo>
                  <a:lnTo>
                    <a:pt x="188976" y="8382"/>
                  </a:lnTo>
                  <a:close/>
                </a:path>
              </a:pathLst>
            </a:custGeom>
            <a:solidFill>
              <a:srgbClr val="095B6E"/>
            </a:solidFill>
          </p:spPr>
        </p:sp>
      </p:grpSp>
      <p:sp>
        <p:nvSpPr>
          <p:cNvPr name="Freeform 49" id="49"/>
          <p:cNvSpPr/>
          <p:nvPr/>
        </p:nvSpPr>
        <p:spPr>
          <a:xfrm flipH="false" flipV="false" rot="0">
            <a:off x="4343590" y="7744968"/>
            <a:ext cx="548640" cy="52388"/>
          </a:xfrm>
          <a:custGeom>
            <a:avLst/>
            <a:gdLst/>
            <a:ahLst/>
            <a:cxnLst/>
            <a:rect r="r" b="b" t="t" l="l"/>
            <a:pathLst>
              <a:path h="52388" w="548640">
                <a:moveTo>
                  <a:pt x="0" y="0"/>
                </a:moveTo>
                <a:lnTo>
                  <a:pt x="548640" y="0"/>
                </a:lnTo>
                <a:lnTo>
                  <a:pt x="548640" y="52388"/>
                </a:lnTo>
                <a:lnTo>
                  <a:pt x="0" y="5238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0" id="50"/>
          <p:cNvSpPr/>
          <p:nvPr/>
        </p:nvSpPr>
        <p:spPr>
          <a:xfrm flipH="false" flipV="false" rot="0">
            <a:off x="5326380" y="1819846"/>
            <a:ext cx="1900238" cy="1404176"/>
          </a:xfrm>
          <a:custGeom>
            <a:avLst/>
            <a:gdLst/>
            <a:ahLst/>
            <a:cxnLst/>
            <a:rect r="r" b="b" t="t" l="l"/>
            <a:pathLst>
              <a:path h="1404176" w="1900238">
                <a:moveTo>
                  <a:pt x="0" y="0"/>
                </a:moveTo>
                <a:lnTo>
                  <a:pt x="1900238" y="0"/>
                </a:lnTo>
                <a:lnTo>
                  <a:pt x="1900238" y="1404176"/>
                </a:lnTo>
                <a:lnTo>
                  <a:pt x="0" y="140417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51" id="51"/>
          <p:cNvSpPr txBox="true"/>
          <p:nvPr/>
        </p:nvSpPr>
        <p:spPr>
          <a:xfrm rot="0">
            <a:off x="17559146" y="9850450"/>
            <a:ext cx="42291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3</a:t>
            </a:r>
          </a:p>
        </p:txBody>
      </p:sp>
      <p:sp>
        <p:nvSpPr>
          <p:cNvPr name="TextBox 52" id="52"/>
          <p:cNvSpPr txBox="true"/>
          <p:nvPr/>
        </p:nvSpPr>
        <p:spPr>
          <a:xfrm rot="0">
            <a:off x="251154" y="9859975"/>
            <a:ext cx="6782866"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p:cNvSpPr/>
          <p:nvPr/>
        </p:nvSpPr>
        <p:spPr>
          <a:xfrm flipH="false" flipV="false" rot="0">
            <a:off x="9509760" y="4181092"/>
            <a:ext cx="5454968" cy="2974658"/>
          </a:xfrm>
          <a:custGeom>
            <a:avLst/>
            <a:gdLst/>
            <a:ahLst/>
            <a:cxnLst/>
            <a:rect r="r" b="b" t="t" l="l"/>
            <a:pathLst>
              <a:path h="2974658" w="5454968">
                <a:moveTo>
                  <a:pt x="0" y="0"/>
                </a:moveTo>
                <a:lnTo>
                  <a:pt x="5454968" y="0"/>
                </a:lnTo>
                <a:lnTo>
                  <a:pt x="5454968" y="2974658"/>
                </a:lnTo>
                <a:lnTo>
                  <a:pt x="0" y="2974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969899" y="2079975"/>
            <a:ext cx="5514345" cy="6127050"/>
          </a:xfrm>
          <a:prstGeom prst="rect">
            <a:avLst/>
          </a:prstGeom>
        </p:spPr>
      </p:pic>
      <p:sp>
        <p:nvSpPr>
          <p:cNvPr name="TextBox 9" id="9"/>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13</a:t>
            </a:r>
          </a:p>
        </p:txBody>
      </p:sp>
      <p:sp>
        <p:nvSpPr>
          <p:cNvPr name="TextBox 10" id="10"/>
          <p:cNvSpPr txBox="true"/>
          <p:nvPr/>
        </p:nvSpPr>
        <p:spPr>
          <a:xfrm rot="0">
            <a:off x="251154" y="9859975"/>
            <a:ext cx="7446925"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1" id="11"/>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Pipeline và demo</a:t>
            </a:r>
          </a:p>
        </p:txBody>
      </p:sp>
      <p:sp>
        <p:nvSpPr>
          <p:cNvPr name="TextBox 12" id="12"/>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03</a:t>
            </a:r>
          </a:p>
        </p:txBody>
      </p:sp>
      <p:sp>
        <p:nvSpPr>
          <p:cNvPr name="TextBox 13" id="13"/>
          <p:cNvSpPr txBox="true"/>
          <p:nvPr/>
        </p:nvSpPr>
        <p:spPr>
          <a:xfrm rot="0">
            <a:off x="10576281" y="4944521"/>
            <a:ext cx="3321926" cy="1447800"/>
          </a:xfrm>
          <a:prstGeom prst="rect">
            <a:avLst/>
          </a:prstGeom>
        </p:spPr>
        <p:txBody>
          <a:bodyPr anchor="t" rtlCol="false" tIns="0" lIns="0" bIns="0" rIns="0">
            <a:spAutoFit/>
          </a:bodyPr>
          <a:lstStyle/>
          <a:p>
            <a:pPr algn="ctr">
              <a:lnSpc>
                <a:spcPts val="5759"/>
              </a:lnSpc>
            </a:pPr>
            <a:r>
              <a:rPr lang="en-US" b="true" sz="4800" spc="44">
                <a:solidFill>
                  <a:srgbClr val="FFFFFF"/>
                </a:solidFill>
                <a:latin typeface="TT Rounds Condensed Bold"/>
                <a:ea typeface="TT Rounds Condensed Bold"/>
                <a:cs typeface="TT Rounds Condensed Bold"/>
                <a:sym typeface="TT Rounds Condensed Bold"/>
              </a:rPr>
              <a:t>Pipeline &amp; demo</a:t>
            </a:r>
          </a:p>
        </p:txBody>
      </p:sp>
      <p:sp>
        <p:nvSpPr>
          <p:cNvPr name="TextBox 14" id="14"/>
          <p:cNvSpPr txBox="true"/>
          <p:nvPr/>
        </p:nvSpPr>
        <p:spPr>
          <a:xfrm rot="0">
            <a:off x="11545915" y="2551555"/>
            <a:ext cx="1955224" cy="1381125"/>
          </a:xfrm>
          <a:prstGeom prst="rect">
            <a:avLst/>
          </a:prstGeom>
        </p:spPr>
        <p:txBody>
          <a:bodyPr anchor="t" rtlCol="false" tIns="0" lIns="0" bIns="0" rIns="0">
            <a:spAutoFit/>
          </a:bodyPr>
          <a:lstStyle/>
          <a:p>
            <a:pPr algn="l">
              <a:lnSpc>
                <a:spcPts val="10800"/>
              </a:lnSpc>
            </a:pPr>
            <a:r>
              <a:rPr lang="en-US" sz="9000" spc="84">
                <a:solidFill>
                  <a:srgbClr val="002C6B"/>
                </a:solidFill>
                <a:latin typeface="TT Rounds Condensed"/>
                <a:ea typeface="TT Rounds Condensed"/>
                <a:cs typeface="TT Rounds Condensed"/>
                <a:sym typeface="TT Rounds Condensed"/>
              </a:rPr>
              <a:t>02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1116639" y="2053155"/>
            <a:ext cx="15914061" cy="6180690"/>
          </a:xfrm>
          <a:custGeom>
            <a:avLst/>
            <a:gdLst/>
            <a:ahLst/>
            <a:cxnLst/>
            <a:rect r="r" b="b" t="t" l="l"/>
            <a:pathLst>
              <a:path h="6180690" w="15914061">
                <a:moveTo>
                  <a:pt x="0" y="0"/>
                </a:moveTo>
                <a:lnTo>
                  <a:pt x="15914061" y="0"/>
                </a:lnTo>
                <a:lnTo>
                  <a:pt x="15914061" y="6180690"/>
                </a:lnTo>
                <a:lnTo>
                  <a:pt x="0" y="6180690"/>
                </a:lnTo>
                <a:lnTo>
                  <a:pt x="0" y="0"/>
                </a:lnTo>
                <a:close/>
              </a:path>
            </a:pathLst>
          </a:custGeom>
          <a:blipFill>
            <a:blip r:embed="rId5"/>
            <a:stretch>
              <a:fillRect l="0" t="0" r="0" b="0"/>
            </a:stretch>
          </a:blipFill>
        </p:spPr>
      </p:sp>
      <p:sp>
        <p:nvSpPr>
          <p:cNvPr name="TextBox 8" id="8"/>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28</a:t>
            </a:r>
          </a:p>
        </p:txBody>
      </p:sp>
      <p:sp>
        <p:nvSpPr>
          <p:cNvPr name="TextBox 9" id="9"/>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Pipeline và demo</a:t>
            </a:r>
          </a:p>
        </p:txBody>
      </p:sp>
      <p:sp>
        <p:nvSpPr>
          <p:cNvPr name="TextBox 11" id="11"/>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3"/>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Freeform 7" id="7"/>
          <p:cNvSpPr/>
          <p:nvPr/>
        </p:nvSpPr>
        <p:spPr>
          <a:xfrm flipH="false" flipV="false" rot="0">
            <a:off x="6654018" y="3086100"/>
            <a:ext cx="4979963" cy="4114800"/>
          </a:xfrm>
          <a:custGeom>
            <a:avLst/>
            <a:gdLst/>
            <a:ahLst/>
            <a:cxnLst/>
            <a:rect r="r" b="b" t="t" l="l"/>
            <a:pathLst>
              <a:path h="4114800" w="4979963">
                <a:moveTo>
                  <a:pt x="0" y="0"/>
                </a:moveTo>
                <a:lnTo>
                  <a:pt x="4979964" y="0"/>
                </a:lnTo>
                <a:lnTo>
                  <a:pt x="497996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559146" y="9859975"/>
            <a:ext cx="421958"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33</a:t>
            </a:r>
          </a:p>
        </p:txBody>
      </p:sp>
      <p:sp>
        <p:nvSpPr>
          <p:cNvPr name="TextBox 9" id="9"/>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0" id="10"/>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RAG</a:t>
            </a:r>
          </a:p>
        </p:txBody>
      </p:sp>
      <p:sp>
        <p:nvSpPr>
          <p:cNvPr name="TextBox 11" id="11"/>
          <p:cNvSpPr txBox="true"/>
          <p:nvPr/>
        </p:nvSpPr>
        <p:spPr>
          <a:xfrm rot="0">
            <a:off x="615582" y="547297"/>
            <a:ext cx="783450" cy="647700"/>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grpSp>
        <p:nvGrpSpPr>
          <p:cNvPr name="Group 3" id="3"/>
          <p:cNvGrpSpPr/>
          <p:nvPr/>
        </p:nvGrpSpPr>
        <p:grpSpPr>
          <a:xfrm rot="0">
            <a:off x="0" y="9740646"/>
            <a:ext cx="18288000" cy="548640"/>
            <a:chOff x="0" y="0"/>
            <a:chExt cx="24384000" cy="731520"/>
          </a:xfrm>
        </p:grpSpPr>
        <p:sp>
          <p:nvSpPr>
            <p:cNvPr name="Freeform 4" id="4"/>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5" id="5"/>
          <p:cNvSpPr txBox="true"/>
          <p:nvPr/>
        </p:nvSpPr>
        <p:spPr>
          <a:xfrm rot="0">
            <a:off x="17559146" y="9859975"/>
            <a:ext cx="422910"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5</a:t>
            </a:r>
          </a:p>
        </p:txBody>
      </p:sp>
      <p:sp>
        <p:nvSpPr>
          <p:cNvPr name="TextBox 6" id="6"/>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7" id="7"/>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4"/>
            <a:stretch>
              <a:fillRect l="0" t="0" r="0" b="-133"/>
            </a:stretch>
          </a:blipFill>
        </p:spPr>
      </p:sp>
      <p:sp>
        <p:nvSpPr>
          <p:cNvPr name="TextBox 8" id="8"/>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9" id="9"/>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grpSp>
        <p:nvGrpSpPr>
          <p:cNvPr name="Group 10" id="10"/>
          <p:cNvGrpSpPr/>
          <p:nvPr/>
        </p:nvGrpSpPr>
        <p:grpSpPr>
          <a:xfrm rot="0">
            <a:off x="2916289" y="1937942"/>
            <a:ext cx="13412539" cy="7544553"/>
            <a:chOff x="0" y="0"/>
            <a:chExt cx="24384000" cy="13716000"/>
          </a:xfrm>
        </p:grpSpPr>
        <p:sp>
          <p:nvSpPr>
            <p:cNvPr name="Freeform 11" id="11"/>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12" id="12"/>
          <p:cNvGrpSpPr/>
          <p:nvPr/>
        </p:nvGrpSpPr>
        <p:grpSpPr>
          <a:xfrm rot="0">
            <a:off x="2875211" y="1937942"/>
            <a:ext cx="13899273" cy="7544553"/>
            <a:chOff x="0" y="0"/>
            <a:chExt cx="25268883" cy="13716000"/>
          </a:xfrm>
        </p:grpSpPr>
        <p:sp>
          <p:nvSpPr>
            <p:cNvPr name="Freeform 13" id="13"/>
            <p:cNvSpPr/>
            <p:nvPr/>
          </p:nvSpPr>
          <p:spPr>
            <a:xfrm flipH="false" flipV="false" rot="0">
              <a:off x="0" y="0"/>
              <a:ext cx="25268882" cy="13716000"/>
            </a:xfrm>
            <a:custGeom>
              <a:avLst/>
              <a:gdLst/>
              <a:ahLst/>
              <a:cxnLst/>
              <a:rect r="r" b="b" t="t" l="l"/>
              <a:pathLst>
                <a:path h="13716000" w="25268882">
                  <a:moveTo>
                    <a:pt x="0" y="0"/>
                  </a:moveTo>
                  <a:lnTo>
                    <a:pt x="25268882" y="0"/>
                  </a:lnTo>
                  <a:lnTo>
                    <a:pt x="25268882" y="13716000"/>
                  </a:lnTo>
                  <a:lnTo>
                    <a:pt x="0" y="13716000"/>
                  </a:lnTo>
                  <a:close/>
                </a:path>
              </a:pathLst>
            </a:custGeom>
            <a:solidFill>
              <a:srgbClr val="FFFFFF"/>
            </a:solidFill>
          </p:spPr>
        </p:sp>
      </p:grpSp>
      <p:sp>
        <p:nvSpPr>
          <p:cNvPr name="TextBox 14" id="14"/>
          <p:cNvSpPr txBox="true"/>
          <p:nvPr/>
        </p:nvSpPr>
        <p:spPr>
          <a:xfrm rot="0">
            <a:off x="4075471" y="2552128"/>
            <a:ext cx="9414443" cy="706455"/>
          </a:xfrm>
          <a:prstGeom prst="rect">
            <a:avLst/>
          </a:prstGeom>
        </p:spPr>
        <p:txBody>
          <a:bodyPr anchor="t" rtlCol="false" tIns="0" lIns="0" bIns="0" rIns="0">
            <a:spAutoFit/>
          </a:bodyPr>
          <a:lstStyle/>
          <a:p>
            <a:pPr algn="l">
              <a:lnSpc>
                <a:spcPts val="5612"/>
              </a:lnSpc>
            </a:pPr>
            <a:r>
              <a:rPr lang="en-US" b="true" sz="4500" spc="-135">
                <a:solidFill>
                  <a:srgbClr val="000000"/>
                </a:solidFill>
                <a:latin typeface="TT Rounds Condensed Bold"/>
                <a:ea typeface="TT Rounds Condensed Bold"/>
                <a:cs typeface="TT Rounds Condensed Bold"/>
                <a:sym typeface="TT Rounds Condensed Bold"/>
              </a:rPr>
              <a:t>Dữ liệu lớn: Định nghĩa và Đặc trưng</a:t>
            </a:r>
          </a:p>
        </p:txBody>
      </p:sp>
      <p:sp>
        <p:nvSpPr>
          <p:cNvPr name="TextBox 15" id="15"/>
          <p:cNvSpPr txBox="true"/>
          <p:nvPr/>
        </p:nvSpPr>
        <p:spPr>
          <a:xfrm rot="0">
            <a:off x="3644003" y="3868184"/>
            <a:ext cx="3832980" cy="549275"/>
          </a:xfrm>
          <a:prstGeom prst="rect">
            <a:avLst/>
          </a:prstGeom>
        </p:spPr>
        <p:txBody>
          <a:bodyPr anchor="t" rtlCol="false" tIns="0" lIns="0" bIns="0" rIns="0">
            <a:spAutoFit/>
          </a:bodyPr>
          <a:lstStyle/>
          <a:p>
            <a:pPr algn="l">
              <a:lnSpc>
                <a:spcPts val="4375"/>
              </a:lnSpc>
            </a:pPr>
            <a:r>
              <a:rPr lang="en-US" sz="3500" spc="-106">
                <a:solidFill>
                  <a:srgbClr val="000000"/>
                </a:solidFill>
                <a:latin typeface="TT Rounds Condensed"/>
                <a:ea typeface="TT Rounds Condensed"/>
                <a:cs typeface="TT Rounds Condensed"/>
                <a:sym typeface="TT Rounds Condensed"/>
              </a:rPr>
              <a:t>Định nghĩa</a:t>
            </a:r>
          </a:p>
        </p:txBody>
      </p:sp>
      <p:sp>
        <p:nvSpPr>
          <p:cNvPr name="TextBox 16" id="16"/>
          <p:cNvSpPr txBox="true"/>
          <p:nvPr/>
        </p:nvSpPr>
        <p:spPr>
          <a:xfrm rot="0">
            <a:off x="3644003" y="4717596"/>
            <a:ext cx="5724888" cy="6858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Bộ dữ liệu lớn hoặc phức tạp</a:t>
            </a:r>
          </a:p>
        </p:txBody>
      </p:sp>
      <p:sp>
        <p:nvSpPr>
          <p:cNvPr name="TextBox 17" id="17"/>
          <p:cNvSpPr txBox="true"/>
          <p:nvPr/>
        </p:nvSpPr>
        <p:spPr>
          <a:xfrm rot="0">
            <a:off x="3644003" y="5702754"/>
            <a:ext cx="6565115" cy="6858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Phương pháp truyền thống không đủ</a:t>
            </a:r>
          </a:p>
        </p:txBody>
      </p:sp>
      <p:sp>
        <p:nvSpPr>
          <p:cNvPr name="TextBox 18" id="18"/>
          <p:cNvSpPr txBox="true"/>
          <p:nvPr/>
        </p:nvSpPr>
        <p:spPr>
          <a:xfrm rot="0">
            <a:off x="10459221" y="3868184"/>
            <a:ext cx="3030693" cy="549275"/>
          </a:xfrm>
          <a:prstGeom prst="rect">
            <a:avLst/>
          </a:prstGeom>
        </p:spPr>
        <p:txBody>
          <a:bodyPr anchor="t" rtlCol="false" tIns="0" lIns="0" bIns="0" rIns="0">
            <a:spAutoFit/>
          </a:bodyPr>
          <a:lstStyle/>
          <a:p>
            <a:pPr algn="l">
              <a:lnSpc>
                <a:spcPts val="4375"/>
              </a:lnSpc>
            </a:pPr>
            <a:r>
              <a:rPr lang="en-US" sz="3500" spc="-106">
                <a:solidFill>
                  <a:srgbClr val="000000"/>
                </a:solidFill>
                <a:latin typeface="TT Rounds Condensed"/>
                <a:ea typeface="TT Rounds Condensed"/>
                <a:cs typeface="TT Rounds Condensed"/>
                <a:sym typeface="TT Rounds Condensed"/>
              </a:rPr>
              <a:t>Đặc trưng (5V)</a:t>
            </a:r>
          </a:p>
        </p:txBody>
      </p:sp>
      <p:sp>
        <p:nvSpPr>
          <p:cNvPr name="TextBox 19" id="19"/>
          <p:cNvSpPr txBox="true"/>
          <p:nvPr/>
        </p:nvSpPr>
        <p:spPr>
          <a:xfrm rot="0">
            <a:off x="10459221" y="4575000"/>
            <a:ext cx="5724888" cy="685800"/>
          </a:xfrm>
          <a:prstGeom prst="rect">
            <a:avLst/>
          </a:prstGeom>
        </p:spPr>
        <p:txBody>
          <a:bodyPr anchor="t" rtlCol="false" tIns="0" lIns="0" bIns="0" rIns="0">
            <a:spAutoFit/>
          </a:bodyPr>
          <a:lstStyle/>
          <a:p>
            <a:pPr algn="l" marL="527844" indent="-263922" lvl="1">
              <a:lnSpc>
                <a:spcPts val="5700"/>
              </a:lnSpc>
              <a:buFont typeface="Arial"/>
              <a:buChar char="•"/>
            </a:pPr>
            <a:r>
              <a:rPr lang="en-US" sz="3500" spc="-72">
                <a:solidFill>
                  <a:srgbClr val="272525"/>
                </a:solidFill>
                <a:latin typeface="TT Rounds Condensed"/>
                <a:ea typeface="TT Rounds Condensed"/>
                <a:cs typeface="TT Rounds Condensed"/>
                <a:sym typeface="TT Rounds Condensed"/>
              </a:rPr>
              <a:t>Khối lượng</a:t>
            </a:r>
          </a:p>
        </p:txBody>
      </p:sp>
      <p:sp>
        <p:nvSpPr>
          <p:cNvPr name="TextBox 20" id="20"/>
          <p:cNvSpPr txBox="true"/>
          <p:nvPr/>
        </p:nvSpPr>
        <p:spPr>
          <a:xfrm rot="0">
            <a:off x="10459221" y="5368284"/>
            <a:ext cx="5724888" cy="685800"/>
          </a:xfrm>
          <a:prstGeom prst="rect">
            <a:avLst/>
          </a:prstGeom>
        </p:spPr>
        <p:txBody>
          <a:bodyPr anchor="t" rtlCol="false" tIns="0" lIns="0" bIns="0" rIns="0">
            <a:spAutoFit/>
          </a:bodyPr>
          <a:lstStyle/>
          <a:p>
            <a:pPr algn="l" marL="527844" indent="-263922" lvl="1">
              <a:lnSpc>
                <a:spcPts val="5700"/>
              </a:lnSpc>
              <a:buFont typeface="Arial"/>
              <a:buChar char="•"/>
            </a:pPr>
            <a:r>
              <a:rPr lang="en-US" sz="3500" spc="-72">
                <a:solidFill>
                  <a:srgbClr val="272525"/>
                </a:solidFill>
                <a:latin typeface="TT Rounds Condensed"/>
                <a:ea typeface="TT Rounds Condensed"/>
                <a:cs typeface="TT Rounds Condensed"/>
                <a:sym typeface="TT Rounds Condensed"/>
              </a:rPr>
              <a:t>Tốc độ</a:t>
            </a:r>
          </a:p>
        </p:txBody>
      </p:sp>
      <p:sp>
        <p:nvSpPr>
          <p:cNvPr name="TextBox 21" id="21"/>
          <p:cNvSpPr txBox="true"/>
          <p:nvPr/>
        </p:nvSpPr>
        <p:spPr>
          <a:xfrm rot="0">
            <a:off x="10459221" y="6119098"/>
            <a:ext cx="5724888" cy="685800"/>
          </a:xfrm>
          <a:prstGeom prst="rect">
            <a:avLst/>
          </a:prstGeom>
        </p:spPr>
        <p:txBody>
          <a:bodyPr anchor="t" rtlCol="false" tIns="0" lIns="0" bIns="0" rIns="0">
            <a:spAutoFit/>
          </a:bodyPr>
          <a:lstStyle/>
          <a:p>
            <a:pPr algn="l" marL="527844" indent="-263922" lvl="1">
              <a:lnSpc>
                <a:spcPts val="5700"/>
              </a:lnSpc>
              <a:buFont typeface="Arial"/>
              <a:buChar char="•"/>
            </a:pPr>
            <a:r>
              <a:rPr lang="en-US" sz="3500" spc="-72">
                <a:solidFill>
                  <a:srgbClr val="272525"/>
                </a:solidFill>
                <a:latin typeface="TT Rounds Condensed"/>
                <a:ea typeface="TT Rounds Condensed"/>
                <a:cs typeface="TT Rounds Condensed"/>
                <a:sym typeface="TT Rounds Condensed"/>
              </a:rPr>
              <a:t>Đa dạng</a:t>
            </a:r>
          </a:p>
        </p:txBody>
      </p:sp>
      <p:sp>
        <p:nvSpPr>
          <p:cNvPr name="TextBox 22" id="22"/>
          <p:cNvSpPr txBox="true"/>
          <p:nvPr/>
        </p:nvSpPr>
        <p:spPr>
          <a:xfrm rot="0">
            <a:off x="10459221" y="6866130"/>
            <a:ext cx="5724888" cy="685800"/>
          </a:xfrm>
          <a:prstGeom prst="rect">
            <a:avLst/>
          </a:prstGeom>
        </p:spPr>
        <p:txBody>
          <a:bodyPr anchor="t" rtlCol="false" tIns="0" lIns="0" bIns="0" rIns="0">
            <a:spAutoFit/>
          </a:bodyPr>
          <a:lstStyle/>
          <a:p>
            <a:pPr algn="l" marL="527844" indent="-263922" lvl="1">
              <a:lnSpc>
                <a:spcPts val="5700"/>
              </a:lnSpc>
              <a:buFont typeface="Arial"/>
              <a:buChar char="•"/>
            </a:pPr>
            <a:r>
              <a:rPr lang="en-US" sz="3500" spc="-72">
                <a:solidFill>
                  <a:srgbClr val="272525"/>
                </a:solidFill>
                <a:latin typeface="TT Rounds Condensed"/>
                <a:ea typeface="TT Rounds Condensed"/>
                <a:cs typeface="TT Rounds Condensed"/>
                <a:sym typeface="TT Rounds Condensed"/>
              </a:rPr>
              <a:t>Giá trị</a:t>
            </a:r>
          </a:p>
        </p:txBody>
      </p:sp>
      <p:sp>
        <p:nvSpPr>
          <p:cNvPr name="TextBox 23" id="23"/>
          <p:cNvSpPr txBox="true"/>
          <p:nvPr/>
        </p:nvSpPr>
        <p:spPr>
          <a:xfrm rot="0">
            <a:off x="10459221" y="7651262"/>
            <a:ext cx="5724888" cy="685800"/>
          </a:xfrm>
          <a:prstGeom prst="rect">
            <a:avLst/>
          </a:prstGeom>
        </p:spPr>
        <p:txBody>
          <a:bodyPr anchor="t" rtlCol="false" tIns="0" lIns="0" bIns="0" rIns="0">
            <a:spAutoFit/>
          </a:bodyPr>
          <a:lstStyle/>
          <a:p>
            <a:pPr algn="l" marL="527844" indent="-263922" lvl="1">
              <a:lnSpc>
                <a:spcPts val="5700"/>
              </a:lnSpc>
              <a:buFont typeface="Arial"/>
              <a:buChar char="•"/>
            </a:pPr>
            <a:r>
              <a:rPr lang="en-US" sz="3500" spc="-72">
                <a:solidFill>
                  <a:srgbClr val="272525"/>
                </a:solidFill>
                <a:latin typeface="TT Rounds Condensed"/>
                <a:ea typeface="TT Rounds Condensed"/>
                <a:cs typeface="TT Rounds Condensed"/>
                <a:sym typeface="TT Rounds Condensed"/>
              </a:rPr>
              <a:t>Độ tin cậy</a:t>
            </a:r>
          </a:p>
        </p:txBody>
      </p:sp>
      <p:sp>
        <p:nvSpPr>
          <p:cNvPr name="Freeform 24" id="24"/>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9975"/>
            <a:ext cx="422910" cy="357578"/>
          </a:xfrm>
          <a:prstGeom prst="rect">
            <a:avLst/>
          </a:prstGeom>
        </p:spPr>
        <p:txBody>
          <a:bodyPr anchor="t" rtlCol="false" tIns="0" lIns="0" bIns="0" rIns="0">
            <a:spAutoFit/>
          </a:bodyPr>
          <a:lstStyle/>
          <a:p>
            <a:pPr algn="l">
              <a:lnSpc>
                <a:spcPts val="2788"/>
              </a:lnSpc>
            </a:pPr>
            <a:r>
              <a:rPr lang="en-US" sz="2295" spc="21">
                <a:solidFill>
                  <a:srgbClr val="FFFFFF"/>
                </a:solidFill>
                <a:latin typeface="TT Rounds Condensed"/>
                <a:ea typeface="TT Rounds Condensed"/>
                <a:cs typeface="TT Rounds Condensed"/>
                <a:sym typeface="TT Rounds Condensed"/>
              </a:rPr>
              <a:t>4</a:t>
            </a:r>
          </a:p>
        </p:txBody>
      </p:sp>
      <p:sp>
        <p:nvSpPr>
          <p:cNvPr name="TextBox 7" id="7"/>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0" id="10"/>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1" id="11"/>
          <p:cNvSpPr txBox="true"/>
          <p:nvPr/>
        </p:nvSpPr>
        <p:spPr>
          <a:xfrm rot="0">
            <a:off x="7328958" y="2993096"/>
            <a:ext cx="10216092" cy="706455"/>
          </a:xfrm>
          <a:prstGeom prst="rect">
            <a:avLst/>
          </a:prstGeom>
        </p:spPr>
        <p:txBody>
          <a:bodyPr anchor="t" rtlCol="false" tIns="0" lIns="0" bIns="0" rIns="0">
            <a:spAutoFit/>
          </a:bodyPr>
          <a:lstStyle/>
          <a:p>
            <a:pPr algn="l">
              <a:lnSpc>
                <a:spcPts val="5612"/>
              </a:lnSpc>
            </a:pPr>
            <a:r>
              <a:rPr lang="en-US" b="true" sz="4500" spc="-135">
                <a:solidFill>
                  <a:srgbClr val="000000"/>
                </a:solidFill>
                <a:latin typeface="TT Rounds Condensed Bold"/>
                <a:ea typeface="TT Rounds Condensed Bold"/>
                <a:cs typeface="TT Rounds Condensed Bold"/>
                <a:sym typeface="TT Rounds Condensed Bold"/>
              </a:rPr>
              <a:t>Elasticsearch: Tìm kiếm và Phân tích Dữ liệu</a:t>
            </a:r>
          </a:p>
        </p:txBody>
      </p:sp>
      <p:sp>
        <p:nvSpPr>
          <p:cNvPr name="TextBox 12" id="12"/>
          <p:cNvSpPr txBox="true"/>
          <p:nvPr/>
        </p:nvSpPr>
        <p:spPr>
          <a:xfrm rot="0">
            <a:off x="7328958" y="4362450"/>
            <a:ext cx="9445526"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Khám phá tiềm năng của Elasticsearch trong quản lý và khai thác dữ liệu lớn</a:t>
            </a:r>
          </a:p>
        </p:txBody>
      </p:sp>
      <p:sp>
        <p:nvSpPr>
          <p:cNvPr name="Freeform 13" id="13" descr="preencoded.png"/>
          <p:cNvSpPr/>
          <p:nvPr/>
        </p:nvSpPr>
        <p:spPr>
          <a:xfrm flipH="false" flipV="false" rot="0">
            <a:off x="615582" y="1234440"/>
            <a:ext cx="6456201" cy="8506206"/>
          </a:xfrm>
          <a:custGeom>
            <a:avLst/>
            <a:gdLst/>
            <a:ahLst/>
            <a:cxnLst/>
            <a:rect r="r" b="b" t="t" l="l"/>
            <a:pathLst>
              <a:path h="8506206" w="6456201">
                <a:moveTo>
                  <a:pt x="0" y="0"/>
                </a:moveTo>
                <a:lnTo>
                  <a:pt x="6456201" y="0"/>
                </a:lnTo>
                <a:lnTo>
                  <a:pt x="6456201" y="8506206"/>
                </a:lnTo>
                <a:lnTo>
                  <a:pt x="0" y="8506206"/>
                </a:lnTo>
                <a:lnTo>
                  <a:pt x="0" y="0"/>
                </a:lnTo>
                <a:close/>
              </a:path>
            </a:pathLst>
          </a:custGeom>
          <a:blipFill>
            <a:blip r:embed="rId6"/>
            <a:stretch>
              <a:fillRect l="0" t="-16628" r="-9708" b="-827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9975"/>
            <a:ext cx="422910" cy="357578"/>
          </a:xfrm>
          <a:prstGeom prst="rect">
            <a:avLst/>
          </a:prstGeom>
        </p:spPr>
        <p:txBody>
          <a:bodyPr anchor="t" rtlCol="false" tIns="0" lIns="0" bIns="0" rIns="0">
            <a:spAutoFit/>
          </a:bodyPr>
          <a:lstStyle/>
          <a:p>
            <a:pPr algn="l">
              <a:lnSpc>
                <a:spcPts val="2788"/>
              </a:lnSpc>
            </a:pPr>
            <a:r>
              <a:rPr lang="en-US" b="true" sz="2295" spc="21">
                <a:solidFill>
                  <a:srgbClr val="FFFFFF"/>
                </a:solidFill>
                <a:latin typeface="TT Rounds Condensed Bold"/>
                <a:ea typeface="TT Rounds Condensed Bold"/>
                <a:cs typeface="TT Rounds Condensed Bold"/>
                <a:sym typeface="TT Rounds Condensed Bold"/>
              </a:rPr>
              <a:t>‹#›</a:t>
            </a:r>
          </a:p>
        </p:txBody>
      </p:sp>
      <p:sp>
        <p:nvSpPr>
          <p:cNvPr name="TextBox 7" id="7"/>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0" id="10"/>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1" id="11"/>
          <p:cNvSpPr txBox="true"/>
          <p:nvPr/>
        </p:nvSpPr>
        <p:spPr>
          <a:xfrm rot="0">
            <a:off x="17559146" y="9850450"/>
            <a:ext cx="422910" cy="361950"/>
          </a:xfrm>
          <a:prstGeom prst="rect">
            <a:avLst/>
          </a:prstGeom>
        </p:spPr>
        <p:txBody>
          <a:bodyPr anchor="t" rtlCol="false" tIns="0" lIns="0" bIns="0" rIns="0">
            <a:spAutoFit/>
          </a:bodyPr>
          <a:lstStyle/>
          <a:p>
            <a:pPr algn="l">
              <a:lnSpc>
                <a:spcPts val="2916"/>
              </a:lnSpc>
            </a:pPr>
            <a:r>
              <a:rPr lang="en-US" b="true" sz="2400" spc="22">
                <a:solidFill>
                  <a:srgbClr val="FFFFFF"/>
                </a:solidFill>
                <a:latin typeface="TT Rounds Condensed Bold"/>
                <a:ea typeface="TT Rounds Condensed Bold"/>
                <a:cs typeface="TT Rounds Condensed Bold"/>
                <a:sym typeface="TT Rounds Condensed Bold"/>
              </a:rPr>
              <a:t>‹#›</a:t>
            </a:r>
          </a:p>
        </p:txBody>
      </p:sp>
      <p:sp>
        <p:nvSpPr>
          <p:cNvPr name="Freeform 12" id="12" descr="preencoded.png"/>
          <p:cNvSpPr/>
          <p:nvPr/>
        </p:nvSpPr>
        <p:spPr>
          <a:xfrm flipH="false" flipV="false" rot="0">
            <a:off x="615582" y="1262054"/>
            <a:ext cx="6242418" cy="9024946"/>
          </a:xfrm>
          <a:custGeom>
            <a:avLst/>
            <a:gdLst/>
            <a:ahLst/>
            <a:cxnLst/>
            <a:rect r="r" b="b" t="t" l="l"/>
            <a:pathLst>
              <a:path h="9024946" w="6242418">
                <a:moveTo>
                  <a:pt x="0" y="0"/>
                </a:moveTo>
                <a:lnTo>
                  <a:pt x="6242418" y="0"/>
                </a:lnTo>
                <a:lnTo>
                  <a:pt x="6242418" y="9024946"/>
                </a:lnTo>
                <a:lnTo>
                  <a:pt x="0" y="9024946"/>
                </a:lnTo>
                <a:lnTo>
                  <a:pt x="0" y="0"/>
                </a:lnTo>
                <a:close/>
              </a:path>
            </a:pathLst>
          </a:custGeom>
          <a:blipFill>
            <a:blip r:embed="rId6"/>
            <a:stretch>
              <a:fillRect l="-9861" t="-13984" r="0" b="0"/>
            </a:stretch>
          </a:blipFill>
        </p:spPr>
      </p:sp>
      <p:sp>
        <p:nvSpPr>
          <p:cNvPr name="TextBox 13" id="13"/>
          <p:cNvSpPr txBox="true"/>
          <p:nvPr/>
        </p:nvSpPr>
        <p:spPr>
          <a:xfrm rot="0">
            <a:off x="7850237" y="2483644"/>
            <a:ext cx="7599610" cy="706455"/>
          </a:xfrm>
          <a:prstGeom prst="rect">
            <a:avLst/>
          </a:prstGeom>
        </p:spPr>
        <p:txBody>
          <a:bodyPr anchor="t" rtlCol="false" tIns="0" lIns="0" bIns="0" rIns="0">
            <a:spAutoFit/>
          </a:bodyPr>
          <a:lstStyle/>
          <a:p>
            <a:pPr algn="l">
              <a:lnSpc>
                <a:spcPts val="5612"/>
              </a:lnSpc>
            </a:pPr>
            <a:r>
              <a:rPr lang="en-US" b="true" sz="4500" spc="-135">
                <a:solidFill>
                  <a:srgbClr val="000000"/>
                </a:solidFill>
                <a:latin typeface="TT Rounds Condensed Bold"/>
                <a:ea typeface="TT Rounds Condensed Bold"/>
                <a:cs typeface="TT Rounds Condensed Bold"/>
                <a:sym typeface="TT Rounds Condensed Bold"/>
              </a:rPr>
              <a:t>Giới thiệu Elasticsearch</a:t>
            </a:r>
          </a:p>
        </p:txBody>
      </p:sp>
      <p:grpSp>
        <p:nvGrpSpPr>
          <p:cNvPr name="Group 14" id="14"/>
          <p:cNvGrpSpPr/>
          <p:nvPr/>
        </p:nvGrpSpPr>
        <p:grpSpPr>
          <a:xfrm rot="0">
            <a:off x="7845475" y="4137571"/>
            <a:ext cx="647402" cy="647402"/>
            <a:chOff x="0" y="0"/>
            <a:chExt cx="863203" cy="863203"/>
          </a:xfrm>
        </p:grpSpPr>
        <p:sp>
          <p:nvSpPr>
            <p:cNvPr name="Freeform 15" id="1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6" id="1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TextBox 17" id="17"/>
          <p:cNvSpPr txBox="true"/>
          <p:nvPr/>
        </p:nvSpPr>
        <p:spPr>
          <a:xfrm rot="0">
            <a:off x="8083749" y="4305746"/>
            <a:ext cx="170706"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1</a:t>
            </a:r>
          </a:p>
        </p:txBody>
      </p:sp>
      <p:sp>
        <p:nvSpPr>
          <p:cNvPr name="TextBox 18" id="18"/>
          <p:cNvSpPr txBox="true"/>
          <p:nvPr/>
        </p:nvSpPr>
        <p:spPr>
          <a:xfrm rot="0">
            <a:off x="8771632" y="4123284"/>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Công cụ tìm kiếm</a:t>
            </a:r>
          </a:p>
        </p:txBody>
      </p:sp>
      <p:sp>
        <p:nvSpPr>
          <p:cNvPr name="TextBox 19" id="19"/>
          <p:cNvSpPr txBox="true"/>
          <p:nvPr/>
        </p:nvSpPr>
        <p:spPr>
          <a:xfrm rot="0">
            <a:off x="8771633" y="4602956"/>
            <a:ext cx="3659684"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Phân tán, mã nguồn mở</a:t>
            </a:r>
          </a:p>
        </p:txBody>
      </p:sp>
      <p:grpSp>
        <p:nvGrpSpPr>
          <p:cNvPr name="Group 20" id="20"/>
          <p:cNvGrpSpPr/>
          <p:nvPr/>
        </p:nvGrpSpPr>
        <p:grpSpPr>
          <a:xfrm rot="0">
            <a:off x="12710071" y="4137571"/>
            <a:ext cx="647402" cy="647402"/>
            <a:chOff x="0" y="0"/>
            <a:chExt cx="863203" cy="863203"/>
          </a:xfrm>
        </p:grpSpPr>
        <p:sp>
          <p:nvSpPr>
            <p:cNvPr name="Freeform 21" id="2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22" id="2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TextBox 23" id="23"/>
          <p:cNvSpPr txBox="true"/>
          <p:nvPr/>
        </p:nvSpPr>
        <p:spPr>
          <a:xfrm rot="0">
            <a:off x="12906226" y="4305746"/>
            <a:ext cx="255091"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2</a:t>
            </a:r>
          </a:p>
        </p:txBody>
      </p:sp>
      <p:sp>
        <p:nvSpPr>
          <p:cNvPr name="TextBox 24" id="24"/>
          <p:cNvSpPr txBox="true"/>
          <p:nvPr/>
        </p:nvSpPr>
        <p:spPr>
          <a:xfrm rot="0">
            <a:off x="13636229" y="4123284"/>
            <a:ext cx="3659684" cy="110172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Nền tảng Apache Lucene</a:t>
            </a:r>
          </a:p>
        </p:txBody>
      </p:sp>
      <p:sp>
        <p:nvSpPr>
          <p:cNvPr name="TextBox 25" id="25"/>
          <p:cNvSpPr txBox="true"/>
          <p:nvPr/>
        </p:nvSpPr>
        <p:spPr>
          <a:xfrm rot="0">
            <a:off x="13636229" y="5045869"/>
            <a:ext cx="3659684"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Thành phần cốt lõi của Elastic Stack</a:t>
            </a:r>
          </a:p>
        </p:txBody>
      </p:sp>
      <p:grpSp>
        <p:nvGrpSpPr>
          <p:cNvPr name="Group 26" id="26"/>
          <p:cNvGrpSpPr/>
          <p:nvPr/>
        </p:nvGrpSpPr>
        <p:grpSpPr>
          <a:xfrm rot="0">
            <a:off x="7845475" y="6703219"/>
            <a:ext cx="647402" cy="647403"/>
            <a:chOff x="0" y="0"/>
            <a:chExt cx="863203" cy="863203"/>
          </a:xfrm>
        </p:grpSpPr>
        <p:sp>
          <p:nvSpPr>
            <p:cNvPr name="Freeform 27" id="2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28" id="2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TextBox 29" id="29"/>
          <p:cNvSpPr txBox="true"/>
          <p:nvPr/>
        </p:nvSpPr>
        <p:spPr>
          <a:xfrm rot="0">
            <a:off x="8038208" y="6871395"/>
            <a:ext cx="261789"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3</a:t>
            </a:r>
          </a:p>
        </p:txBody>
      </p:sp>
      <p:sp>
        <p:nvSpPr>
          <p:cNvPr name="TextBox 30" id="30"/>
          <p:cNvSpPr txBox="true"/>
          <p:nvPr/>
        </p:nvSpPr>
        <p:spPr>
          <a:xfrm rot="0">
            <a:off x="8771632" y="6688931"/>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Tìm kiếm, Phân tích</a:t>
            </a:r>
          </a:p>
        </p:txBody>
      </p:sp>
      <p:sp>
        <p:nvSpPr>
          <p:cNvPr name="TextBox 31" id="31"/>
          <p:cNvSpPr txBox="true"/>
          <p:nvPr/>
        </p:nvSpPr>
        <p:spPr>
          <a:xfrm rot="0">
            <a:off x="8771633" y="7168604"/>
            <a:ext cx="8524131" cy="6858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Trực quan hóa dữ liệu trong thời gian thực</a:t>
            </a:r>
          </a:p>
        </p:txBody>
      </p:sp>
      <p:sp>
        <p:nvSpPr>
          <p:cNvPr name="Freeform 32" id="32"/>
          <p:cNvSpPr/>
          <p:nvPr/>
        </p:nvSpPr>
        <p:spPr>
          <a:xfrm flipH="false" flipV="false" rot="0">
            <a:off x="17030700" y="233354"/>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3" id="33"/>
          <p:cNvSpPr/>
          <p:nvPr/>
        </p:nvSpPr>
        <p:spPr>
          <a:xfrm flipH="false" flipV="false" rot="0">
            <a:off x="15801016" y="260968"/>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34" id="34"/>
          <p:cNvGrpSpPr/>
          <p:nvPr/>
        </p:nvGrpSpPr>
        <p:grpSpPr>
          <a:xfrm rot="0">
            <a:off x="0" y="9768260"/>
            <a:ext cx="18288000" cy="548640"/>
            <a:chOff x="0" y="0"/>
            <a:chExt cx="24384000" cy="731520"/>
          </a:xfrm>
        </p:grpSpPr>
        <p:sp>
          <p:nvSpPr>
            <p:cNvPr name="Freeform 35" id="3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36" id="36"/>
          <p:cNvSpPr/>
          <p:nvPr/>
        </p:nvSpPr>
        <p:spPr>
          <a:xfrm flipH="false" flipV="false" rot="0">
            <a:off x="1399032" y="572826"/>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37" id="37"/>
          <p:cNvSpPr txBox="true"/>
          <p:nvPr/>
        </p:nvSpPr>
        <p:spPr>
          <a:xfrm rot="0">
            <a:off x="615582" y="574911"/>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38" id="38"/>
          <p:cNvSpPr txBox="true"/>
          <p:nvPr/>
        </p:nvSpPr>
        <p:spPr>
          <a:xfrm rot="0">
            <a:off x="17559146" y="9878064"/>
            <a:ext cx="42291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6</a:t>
            </a:r>
          </a:p>
        </p:txBody>
      </p:sp>
      <p:sp>
        <p:nvSpPr>
          <p:cNvPr name="TextBox 39" id="39"/>
          <p:cNvSpPr txBox="true"/>
          <p:nvPr/>
        </p:nvSpPr>
        <p:spPr>
          <a:xfrm rot="0">
            <a:off x="251154" y="9887589"/>
            <a:ext cx="7594321"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TextBox 6" id="6"/>
          <p:cNvSpPr txBox="true"/>
          <p:nvPr/>
        </p:nvSpPr>
        <p:spPr>
          <a:xfrm rot="0">
            <a:off x="17559146" y="9859975"/>
            <a:ext cx="422910" cy="357578"/>
          </a:xfrm>
          <a:prstGeom prst="rect">
            <a:avLst/>
          </a:prstGeom>
        </p:spPr>
        <p:txBody>
          <a:bodyPr anchor="t" rtlCol="false" tIns="0" lIns="0" bIns="0" rIns="0">
            <a:spAutoFit/>
          </a:bodyPr>
          <a:lstStyle/>
          <a:p>
            <a:pPr algn="l">
              <a:lnSpc>
                <a:spcPts val="2788"/>
              </a:lnSpc>
            </a:pPr>
            <a:r>
              <a:rPr lang="en-US" b="true" sz="2295" spc="21">
                <a:solidFill>
                  <a:srgbClr val="FFFFFF"/>
                </a:solidFill>
                <a:latin typeface="TT Rounds Condensed Bold"/>
                <a:ea typeface="TT Rounds Condensed Bold"/>
                <a:cs typeface="TT Rounds Condensed Bold"/>
                <a:sym typeface="TT Rounds Condensed Bold"/>
              </a:rPr>
              <a:t>‹#›</a:t>
            </a:r>
          </a:p>
        </p:txBody>
      </p:sp>
      <p:sp>
        <p:nvSpPr>
          <p:cNvPr name="TextBox 7" id="7"/>
          <p:cNvSpPr txBox="true"/>
          <p:nvPr/>
        </p:nvSpPr>
        <p:spPr>
          <a:xfrm rot="0">
            <a:off x="251154" y="9859975"/>
            <a:ext cx="5584506" cy="352425"/>
          </a:xfrm>
          <a:prstGeom prst="rect">
            <a:avLst/>
          </a:prstGeom>
        </p:spPr>
        <p:txBody>
          <a:bodyPr anchor="t" rtlCol="false" tIns="0" lIns="0" bIns="0" rIns="0">
            <a:spAutoFit/>
          </a:bodyPr>
          <a:lstStyle/>
          <a:p>
            <a:pPr algn="l">
              <a:lnSpc>
                <a:spcPts val="2700"/>
              </a:lnSpc>
            </a:pPr>
            <a:r>
              <a:rPr lang="en-US" b="true" sz="2250" spc="21">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Freeform 8" id="8"/>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TextBox 9" id="9"/>
          <p:cNvSpPr txBox="true"/>
          <p:nvPr/>
        </p:nvSpPr>
        <p:spPr>
          <a:xfrm rot="0">
            <a:off x="17559146" y="9850450"/>
            <a:ext cx="422910" cy="361950"/>
          </a:xfrm>
          <a:prstGeom prst="rect">
            <a:avLst/>
          </a:prstGeom>
        </p:spPr>
        <p:txBody>
          <a:bodyPr anchor="t" rtlCol="false" tIns="0" lIns="0" bIns="0" rIns="0">
            <a:spAutoFit/>
          </a:bodyPr>
          <a:lstStyle/>
          <a:p>
            <a:pPr algn="l">
              <a:lnSpc>
                <a:spcPts val="2916"/>
              </a:lnSpc>
            </a:pPr>
            <a:r>
              <a:rPr lang="en-US" b="true" sz="2400" spc="22">
                <a:solidFill>
                  <a:srgbClr val="FFFFFF"/>
                </a:solidFill>
                <a:latin typeface="TT Rounds Condensed Bold"/>
                <a:ea typeface="TT Rounds Condensed Bold"/>
                <a:cs typeface="TT Rounds Condensed Bold"/>
                <a:sym typeface="TT Rounds Condensed Bold"/>
              </a:rPr>
              <a:t>‹#›</a:t>
            </a:r>
          </a:p>
        </p:txBody>
      </p:sp>
      <p:sp>
        <p:nvSpPr>
          <p:cNvPr name="Freeform 10" id="10"/>
          <p:cNvSpPr/>
          <p:nvPr/>
        </p:nvSpPr>
        <p:spPr>
          <a:xfrm flipH="false" flipV="false" rot="0">
            <a:off x="17030700" y="233354"/>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11" id="11"/>
          <p:cNvSpPr/>
          <p:nvPr/>
        </p:nvSpPr>
        <p:spPr>
          <a:xfrm flipH="false" flipV="false" rot="0">
            <a:off x="15801016" y="260968"/>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12" id="12"/>
          <p:cNvGrpSpPr/>
          <p:nvPr/>
        </p:nvGrpSpPr>
        <p:grpSpPr>
          <a:xfrm rot="0">
            <a:off x="0" y="9768260"/>
            <a:ext cx="18288000" cy="548640"/>
            <a:chOff x="0" y="0"/>
            <a:chExt cx="24384000" cy="731520"/>
          </a:xfrm>
        </p:grpSpPr>
        <p:sp>
          <p:nvSpPr>
            <p:cNvPr name="Freeform 13" id="13"/>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14" id="14"/>
          <p:cNvSpPr/>
          <p:nvPr/>
        </p:nvSpPr>
        <p:spPr>
          <a:xfrm flipH="false" flipV="false" rot="0">
            <a:off x="1399032" y="572826"/>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15" id="15"/>
          <p:cNvSpPr/>
          <p:nvPr/>
        </p:nvSpPr>
        <p:spPr>
          <a:xfrm flipH="false" flipV="false" rot="0">
            <a:off x="1399032" y="2255187"/>
            <a:ext cx="15786127" cy="5776627"/>
          </a:xfrm>
          <a:custGeom>
            <a:avLst/>
            <a:gdLst/>
            <a:ahLst/>
            <a:cxnLst/>
            <a:rect r="r" b="b" t="t" l="l"/>
            <a:pathLst>
              <a:path h="5776627" w="15786127">
                <a:moveTo>
                  <a:pt x="0" y="0"/>
                </a:moveTo>
                <a:lnTo>
                  <a:pt x="15786127" y="0"/>
                </a:lnTo>
                <a:lnTo>
                  <a:pt x="15786127" y="5776626"/>
                </a:lnTo>
                <a:lnTo>
                  <a:pt x="0" y="5776626"/>
                </a:lnTo>
                <a:lnTo>
                  <a:pt x="0" y="0"/>
                </a:lnTo>
                <a:close/>
              </a:path>
            </a:pathLst>
          </a:custGeom>
          <a:blipFill>
            <a:blip r:embed="rId6"/>
            <a:stretch>
              <a:fillRect l="0" t="0" r="0" b="0"/>
            </a:stretch>
          </a:blipFill>
        </p:spPr>
      </p:sp>
      <p:sp>
        <p:nvSpPr>
          <p:cNvPr name="TextBox 16" id="16"/>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7" id="17"/>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8" id="18"/>
          <p:cNvSpPr txBox="true"/>
          <p:nvPr/>
        </p:nvSpPr>
        <p:spPr>
          <a:xfrm rot="0">
            <a:off x="615582" y="574911"/>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9" id="19"/>
          <p:cNvSpPr txBox="true"/>
          <p:nvPr/>
        </p:nvSpPr>
        <p:spPr>
          <a:xfrm rot="0">
            <a:off x="17559146" y="9878064"/>
            <a:ext cx="42291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6</a:t>
            </a:r>
          </a:p>
        </p:txBody>
      </p:sp>
      <p:sp>
        <p:nvSpPr>
          <p:cNvPr name="TextBox 20" id="20"/>
          <p:cNvSpPr txBox="true"/>
          <p:nvPr/>
        </p:nvSpPr>
        <p:spPr>
          <a:xfrm rot="0">
            <a:off x="251154" y="9887589"/>
            <a:ext cx="7594321"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sp>
        <p:nvSpPr>
          <p:cNvPr name="Freeform 7" id="7" descr="preencoded.png"/>
          <p:cNvSpPr/>
          <p:nvPr/>
        </p:nvSpPr>
        <p:spPr>
          <a:xfrm flipH="false" flipV="false" rot="0">
            <a:off x="1399032" y="2443172"/>
            <a:ext cx="631968" cy="626864"/>
          </a:xfrm>
          <a:custGeom>
            <a:avLst/>
            <a:gdLst/>
            <a:ahLst/>
            <a:cxnLst/>
            <a:rect r="r" b="b" t="t" l="l"/>
            <a:pathLst>
              <a:path h="626864" w="631968">
                <a:moveTo>
                  <a:pt x="0" y="0"/>
                </a:moveTo>
                <a:lnTo>
                  <a:pt x="631968" y="0"/>
                </a:lnTo>
                <a:lnTo>
                  <a:pt x="631968" y="626864"/>
                </a:lnTo>
                <a:lnTo>
                  <a:pt x="0" y="626864"/>
                </a:lnTo>
                <a:lnTo>
                  <a:pt x="0" y="0"/>
                </a:lnTo>
                <a:close/>
              </a:path>
            </a:pathLst>
          </a:custGeom>
          <a:blipFill>
            <a:blip r:embed="rId6"/>
            <a:stretch>
              <a:fillRect l="0" t="-407" r="0" b="-407"/>
            </a:stretch>
          </a:blipFill>
        </p:spPr>
      </p:sp>
      <p:sp>
        <p:nvSpPr>
          <p:cNvPr name="Freeform 8" id="8" descr="preencoded.png"/>
          <p:cNvSpPr/>
          <p:nvPr/>
        </p:nvSpPr>
        <p:spPr>
          <a:xfrm flipH="false" flipV="false" rot="0">
            <a:off x="1399032" y="4940025"/>
            <a:ext cx="631968" cy="626864"/>
          </a:xfrm>
          <a:custGeom>
            <a:avLst/>
            <a:gdLst/>
            <a:ahLst/>
            <a:cxnLst/>
            <a:rect r="r" b="b" t="t" l="l"/>
            <a:pathLst>
              <a:path h="626864" w="631968">
                <a:moveTo>
                  <a:pt x="0" y="0"/>
                </a:moveTo>
                <a:lnTo>
                  <a:pt x="631968" y="0"/>
                </a:lnTo>
                <a:lnTo>
                  <a:pt x="631968" y="626863"/>
                </a:lnTo>
                <a:lnTo>
                  <a:pt x="0" y="626863"/>
                </a:lnTo>
                <a:lnTo>
                  <a:pt x="0" y="0"/>
                </a:lnTo>
                <a:close/>
              </a:path>
            </a:pathLst>
          </a:custGeom>
          <a:blipFill>
            <a:blip r:embed="rId7"/>
            <a:stretch>
              <a:fillRect l="0" t="-407" r="0" b="-407"/>
            </a:stretch>
          </a:blipFill>
        </p:spPr>
      </p:sp>
      <p:sp>
        <p:nvSpPr>
          <p:cNvPr name="Freeform 9" id="9" descr="preencoded.png"/>
          <p:cNvSpPr/>
          <p:nvPr/>
        </p:nvSpPr>
        <p:spPr>
          <a:xfrm flipH="false" flipV="false" rot="0">
            <a:off x="1399032" y="7383582"/>
            <a:ext cx="631968" cy="626864"/>
          </a:xfrm>
          <a:custGeom>
            <a:avLst/>
            <a:gdLst/>
            <a:ahLst/>
            <a:cxnLst/>
            <a:rect r="r" b="b" t="t" l="l"/>
            <a:pathLst>
              <a:path h="626864" w="631968">
                <a:moveTo>
                  <a:pt x="0" y="0"/>
                </a:moveTo>
                <a:lnTo>
                  <a:pt x="631968" y="0"/>
                </a:lnTo>
                <a:lnTo>
                  <a:pt x="631968" y="626864"/>
                </a:lnTo>
                <a:lnTo>
                  <a:pt x="0" y="626864"/>
                </a:lnTo>
                <a:lnTo>
                  <a:pt x="0" y="0"/>
                </a:lnTo>
                <a:close/>
              </a:path>
            </a:pathLst>
          </a:custGeom>
          <a:blipFill>
            <a:blip r:embed="rId8"/>
            <a:stretch>
              <a:fillRect l="0" t="-407" r="0" b="-407"/>
            </a:stretch>
          </a:blipFill>
        </p:spPr>
      </p:sp>
      <p:sp>
        <p:nvSpPr>
          <p:cNvPr name="Freeform 10" id="10"/>
          <p:cNvSpPr/>
          <p:nvPr/>
        </p:nvSpPr>
        <p:spPr>
          <a:xfrm flipH="false" flipV="false" rot="0">
            <a:off x="8877699" y="2338616"/>
            <a:ext cx="1416980" cy="1033562"/>
          </a:xfrm>
          <a:custGeom>
            <a:avLst/>
            <a:gdLst/>
            <a:ahLst/>
            <a:cxnLst/>
            <a:rect r="r" b="b" t="t" l="l"/>
            <a:pathLst>
              <a:path h="1033562" w="1416980">
                <a:moveTo>
                  <a:pt x="0" y="0"/>
                </a:moveTo>
                <a:lnTo>
                  <a:pt x="1416981" y="0"/>
                </a:lnTo>
                <a:lnTo>
                  <a:pt x="1416981" y="1033562"/>
                </a:lnTo>
                <a:lnTo>
                  <a:pt x="0" y="1033562"/>
                </a:lnTo>
                <a:lnTo>
                  <a:pt x="0" y="0"/>
                </a:lnTo>
                <a:close/>
              </a:path>
            </a:pathLst>
          </a:custGeom>
          <a:blipFill>
            <a:blip r:embed="rId9"/>
            <a:stretch>
              <a:fillRect l="0" t="0" r="0" b="0"/>
            </a:stretch>
          </a:blipFill>
        </p:spPr>
      </p:sp>
      <p:sp>
        <p:nvSpPr>
          <p:cNvPr name="Freeform 11" id="11"/>
          <p:cNvSpPr/>
          <p:nvPr/>
        </p:nvSpPr>
        <p:spPr>
          <a:xfrm flipH="false" flipV="false" rot="0">
            <a:off x="9068868" y="4749525"/>
            <a:ext cx="1034642" cy="957430"/>
          </a:xfrm>
          <a:custGeom>
            <a:avLst/>
            <a:gdLst/>
            <a:ahLst/>
            <a:cxnLst/>
            <a:rect r="r" b="b" t="t" l="l"/>
            <a:pathLst>
              <a:path h="957430" w="1034642">
                <a:moveTo>
                  <a:pt x="0" y="0"/>
                </a:moveTo>
                <a:lnTo>
                  <a:pt x="1034643" y="0"/>
                </a:lnTo>
                <a:lnTo>
                  <a:pt x="1034643" y="957430"/>
                </a:lnTo>
                <a:lnTo>
                  <a:pt x="0" y="957430"/>
                </a:lnTo>
                <a:lnTo>
                  <a:pt x="0" y="0"/>
                </a:lnTo>
                <a:close/>
              </a:path>
            </a:pathLst>
          </a:custGeom>
          <a:blipFill>
            <a:blip r:embed="rId10"/>
            <a:stretch>
              <a:fillRect l="0" t="0" r="0" b="0"/>
            </a:stretch>
          </a:blipFill>
        </p:spPr>
      </p:sp>
      <p:sp>
        <p:nvSpPr>
          <p:cNvPr name="Freeform 12" id="12"/>
          <p:cNvSpPr/>
          <p:nvPr/>
        </p:nvSpPr>
        <p:spPr>
          <a:xfrm flipH="false" flipV="false" rot="0">
            <a:off x="8932446" y="7014062"/>
            <a:ext cx="1171065" cy="1128480"/>
          </a:xfrm>
          <a:custGeom>
            <a:avLst/>
            <a:gdLst/>
            <a:ahLst/>
            <a:cxnLst/>
            <a:rect r="r" b="b" t="t" l="l"/>
            <a:pathLst>
              <a:path h="1128480" w="1171065">
                <a:moveTo>
                  <a:pt x="0" y="0"/>
                </a:moveTo>
                <a:lnTo>
                  <a:pt x="1171065" y="0"/>
                </a:lnTo>
                <a:lnTo>
                  <a:pt x="1171065" y="1128480"/>
                </a:lnTo>
                <a:lnTo>
                  <a:pt x="0" y="1128480"/>
                </a:lnTo>
                <a:lnTo>
                  <a:pt x="0" y="0"/>
                </a:lnTo>
                <a:close/>
              </a:path>
            </a:pathLst>
          </a:custGeom>
          <a:blipFill>
            <a:blip r:embed="rId11"/>
            <a:stretch>
              <a:fillRect l="0" t="0" r="0" b="0"/>
            </a:stretch>
          </a:blipFill>
        </p:spPr>
      </p:sp>
      <p:sp>
        <p:nvSpPr>
          <p:cNvPr name="TextBox 13" id="13"/>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7</a:t>
            </a:r>
          </a:p>
        </p:txBody>
      </p:sp>
      <p:sp>
        <p:nvSpPr>
          <p:cNvPr name="TextBox 14" id="14"/>
          <p:cNvSpPr txBox="true"/>
          <p:nvPr/>
        </p:nvSpPr>
        <p:spPr>
          <a:xfrm rot="0">
            <a:off x="251154" y="9859975"/>
            <a:ext cx="9059253"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15" id="15"/>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16" id="16"/>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17" id="17"/>
          <p:cNvSpPr txBox="true"/>
          <p:nvPr/>
        </p:nvSpPr>
        <p:spPr>
          <a:xfrm rot="0">
            <a:off x="1399077" y="1627905"/>
            <a:ext cx="9753502" cy="710712"/>
          </a:xfrm>
          <a:prstGeom prst="rect">
            <a:avLst/>
          </a:prstGeom>
        </p:spPr>
        <p:txBody>
          <a:bodyPr anchor="t" rtlCol="false" tIns="0" lIns="0" bIns="0" rIns="0">
            <a:spAutoFit/>
          </a:bodyPr>
          <a:lstStyle/>
          <a:p>
            <a:pPr algn="l">
              <a:lnSpc>
                <a:spcPts val="5653"/>
              </a:lnSpc>
            </a:pPr>
            <a:r>
              <a:rPr lang="en-US" b="true" sz="4500" spc="-136">
                <a:solidFill>
                  <a:srgbClr val="000000"/>
                </a:solidFill>
                <a:latin typeface="TT Rounds Condensed Bold"/>
                <a:ea typeface="TT Rounds Condensed Bold"/>
                <a:cs typeface="TT Rounds Condensed Bold"/>
                <a:sym typeface="TT Rounds Condensed Bold"/>
              </a:rPr>
              <a:t>Đặc điểm nổi bật của Elasticsearch</a:t>
            </a:r>
          </a:p>
        </p:txBody>
      </p:sp>
      <p:sp>
        <p:nvSpPr>
          <p:cNvPr name="TextBox 18" id="18"/>
          <p:cNvSpPr txBox="true"/>
          <p:nvPr/>
        </p:nvSpPr>
        <p:spPr>
          <a:xfrm rot="0">
            <a:off x="1418082" y="3430312"/>
            <a:ext cx="4876751" cy="546426"/>
          </a:xfrm>
          <a:prstGeom prst="rect">
            <a:avLst/>
          </a:prstGeom>
        </p:spPr>
        <p:txBody>
          <a:bodyPr anchor="t" rtlCol="false" tIns="0" lIns="0" bIns="0" rIns="0">
            <a:spAutoFit/>
          </a:bodyPr>
          <a:lstStyle/>
          <a:p>
            <a:pPr algn="l">
              <a:lnSpc>
                <a:spcPts val="4397"/>
              </a:lnSpc>
            </a:pPr>
            <a:r>
              <a:rPr lang="en-US" b="true" sz="3500" spc="-105">
                <a:solidFill>
                  <a:srgbClr val="272525"/>
                </a:solidFill>
                <a:latin typeface="TT Rounds Condensed Bold"/>
                <a:ea typeface="TT Rounds Condensed Bold"/>
                <a:cs typeface="TT Rounds Condensed Bold"/>
                <a:sym typeface="TT Rounds Condensed Bold"/>
              </a:rPr>
              <a:t>Tìm kiếm mạnh mẽ</a:t>
            </a:r>
          </a:p>
        </p:txBody>
      </p:sp>
      <p:sp>
        <p:nvSpPr>
          <p:cNvPr name="TextBox 19" id="19"/>
          <p:cNvSpPr txBox="true"/>
          <p:nvPr/>
        </p:nvSpPr>
        <p:spPr>
          <a:xfrm rot="0">
            <a:off x="1399032" y="3999610"/>
            <a:ext cx="9753502" cy="673714"/>
          </a:xfrm>
          <a:prstGeom prst="rect">
            <a:avLst/>
          </a:prstGeom>
        </p:spPr>
        <p:txBody>
          <a:bodyPr anchor="t" rtlCol="false" tIns="0" lIns="0" bIns="0" rIns="0">
            <a:spAutoFit/>
          </a:bodyPr>
          <a:lstStyle/>
          <a:p>
            <a:pPr algn="l">
              <a:lnSpc>
                <a:spcPts val="5645"/>
              </a:lnSpc>
            </a:pPr>
            <a:r>
              <a:rPr lang="en-US" sz="3500" spc="-72">
                <a:solidFill>
                  <a:srgbClr val="272525"/>
                </a:solidFill>
                <a:latin typeface="TT Rounds Condensed"/>
                <a:ea typeface="TT Rounds Condensed"/>
                <a:cs typeface="TT Rounds Condensed"/>
                <a:sym typeface="TT Rounds Condensed"/>
              </a:rPr>
              <a:t>Toàn văn bản, dữ liệu phi cấu trúc</a:t>
            </a:r>
          </a:p>
        </p:txBody>
      </p:sp>
      <p:sp>
        <p:nvSpPr>
          <p:cNvPr name="TextBox 20" id="20"/>
          <p:cNvSpPr txBox="true"/>
          <p:nvPr/>
        </p:nvSpPr>
        <p:spPr>
          <a:xfrm rot="0">
            <a:off x="1399077" y="5662138"/>
            <a:ext cx="3160292" cy="546426"/>
          </a:xfrm>
          <a:prstGeom prst="rect">
            <a:avLst/>
          </a:prstGeom>
        </p:spPr>
        <p:txBody>
          <a:bodyPr anchor="t" rtlCol="false" tIns="0" lIns="0" bIns="0" rIns="0">
            <a:spAutoFit/>
          </a:bodyPr>
          <a:lstStyle/>
          <a:p>
            <a:pPr algn="l">
              <a:lnSpc>
                <a:spcPts val="4397"/>
              </a:lnSpc>
            </a:pPr>
            <a:r>
              <a:rPr lang="en-US" b="true" sz="3500" spc="-105">
                <a:solidFill>
                  <a:srgbClr val="272525"/>
                </a:solidFill>
                <a:latin typeface="TT Rounds Condensed Bold"/>
                <a:ea typeface="TT Rounds Condensed Bold"/>
                <a:cs typeface="TT Rounds Condensed Bold"/>
                <a:sym typeface="TT Rounds Condensed Bold"/>
              </a:rPr>
              <a:t>Phân tán</a:t>
            </a:r>
          </a:p>
        </p:txBody>
      </p:sp>
      <p:sp>
        <p:nvSpPr>
          <p:cNvPr name="TextBox 21" id="21"/>
          <p:cNvSpPr txBox="true"/>
          <p:nvPr/>
        </p:nvSpPr>
        <p:spPr>
          <a:xfrm rot="0">
            <a:off x="1399077" y="6178381"/>
            <a:ext cx="9753502" cy="673714"/>
          </a:xfrm>
          <a:prstGeom prst="rect">
            <a:avLst/>
          </a:prstGeom>
        </p:spPr>
        <p:txBody>
          <a:bodyPr anchor="t" rtlCol="false" tIns="0" lIns="0" bIns="0" rIns="0">
            <a:spAutoFit/>
          </a:bodyPr>
          <a:lstStyle/>
          <a:p>
            <a:pPr algn="l">
              <a:lnSpc>
                <a:spcPts val="5645"/>
              </a:lnSpc>
            </a:pPr>
            <a:r>
              <a:rPr lang="en-US" sz="3500" spc="-72">
                <a:solidFill>
                  <a:srgbClr val="272525"/>
                </a:solidFill>
                <a:latin typeface="TT Rounds Condensed"/>
                <a:ea typeface="TT Rounds Condensed"/>
                <a:cs typeface="TT Rounds Condensed"/>
                <a:sym typeface="TT Rounds Condensed"/>
              </a:rPr>
              <a:t>Nhiều máy chủ, shard và replica</a:t>
            </a:r>
          </a:p>
        </p:txBody>
      </p:sp>
      <p:sp>
        <p:nvSpPr>
          <p:cNvPr name="TextBox 22" id="22"/>
          <p:cNvSpPr txBox="true"/>
          <p:nvPr/>
        </p:nvSpPr>
        <p:spPr>
          <a:xfrm rot="0">
            <a:off x="1399032" y="8181912"/>
            <a:ext cx="3160292" cy="546426"/>
          </a:xfrm>
          <a:prstGeom prst="rect">
            <a:avLst/>
          </a:prstGeom>
        </p:spPr>
        <p:txBody>
          <a:bodyPr anchor="t" rtlCol="false" tIns="0" lIns="0" bIns="0" rIns="0">
            <a:spAutoFit/>
          </a:bodyPr>
          <a:lstStyle/>
          <a:p>
            <a:pPr algn="l">
              <a:lnSpc>
                <a:spcPts val="4397"/>
              </a:lnSpc>
            </a:pPr>
            <a:r>
              <a:rPr lang="en-US" b="true" sz="3500" spc="-105">
                <a:solidFill>
                  <a:srgbClr val="272525"/>
                </a:solidFill>
                <a:latin typeface="TT Rounds Condensed Bold"/>
                <a:ea typeface="TT Rounds Condensed Bold"/>
                <a:cs typeface="TT Rounds Condensed Bold"/>
                <a:sym typeface="TT Rounds Condensed Bold"/>
              </a:rPr>
              <a:t>Thời gian thực</a:t>
            </a:r>
          </a:p>
        </p:txBody>
      </p:sp>
      <p:sp>
        <p:nvSpPr>
          <p:cNvPr name="TextBox 23" id="23"/>
          <p:cNvSpPr txBox="true"/>
          <p:nvPr/>
        </p:nvSpPr>
        <p:spPr>
          <a:xfrm rot="0">
            <a:off x="1399032" y="8526400"/>
            <a:ext cx="9753502" cy="673714"/>
          </a:xfrm>
          <a:prstGeom prst="rect">
            <a:avLst/>
          </a:prstGeom>
        </p:spPr>
        <p:txBody>
          <a:bodyPr anchor="t" rtlCol="false" tIns="0" lIns="0" bIns="0" rIns="0">
            <a:spAutoFit/>
          </a:bodyPr>
          <a:lstStyle/>
          <a:p>
            <a:pPr algn="l">
              <a:lnSpc>
                <a:spcPts val="5645"/>
              </a:lnSpc>
            </a:pPr>
            <a:r>
              <a:rPr lang="en-US" sz="3500" spc="-72">
                <a:solidFill>
                  <a:srgbClr val="272525"/>
                </a:solidFill>
                <a:latin typeface="TT Rounds Condensed"/>
                <a:ea typeface="TT Rounds Condensed"/>
                <a:cs typeface="TT Rounds Condensed"/>
                <a:sym typeface="TT Rounds Condensed"/>
              </a:rPr>
              <a:t>Cập nhật và tìm kiếm gần như ngay lập tức</a:t>
            </a:r>
          </a:p>
        </p:txBody>
      </p:sp>
      <p:sp>
        <p:nvSpPr>
          <p:cNvPr name="TextBox 24" id="24"/>
          <p:cNvSpPr txBox="true"/>
          <p:nvPr/>
        </p:nvSpPr>
        <p:spPr>
          <a:xfrm rot="0">
            <a:off x="9144000" y="3440480"/>
            <a:ext cx="2301359" cy="536257"/>
          </a:xfrm>
          <a:prstGeom prst="rect">
            <a:avLst/>
          </a:prstGeom>
        </p:spPr>
        <p:txBody>
          <a:bodyPr anchor="t" rtlCol="false" tIns="0" lIns="0" bIns="0" rIns="0">
            <a:spAutoFit/>
          </a:bodyPr>
          <a:lstStyle/>
          <a:p>
            <a:pPr algn="l">
              <a:lnSpc>
                <a:spcPts val="4252"/>
              </a:lnSpc>
              <a:spcBef>
                <a:spcPct val="0"/>
              </a:spcBef>
            </a:pPr>
            <a:r>
              <a:rPr lang="en-US" b="true" sz="3500" spc="32">
                <a:solidFill>
                  <a:srgbClr val="272525"/>
                </a:solidFill>
                <a:latin typeface="TT Rounds Condensed Bold"/>
                <a:ea typeface="TT Rounds Condensed Bold"/>
                <a:cs typeface="TT Rounds Condensed Bold"/>
                <a:sym typeface="TT Rounds Condensed Bold"/>
              </a:rPr>
              <a:t>Dễ mở rộng</a:t>
            </a:r>
          </a:p>
        </p:txBody>
      </p:sp>
      <p:sp>
        <p:nvSpPr>
          <p:cNvPr name="TextBox 25" id="25"/>
          <p:cNvSpPr txBox="true"/>
          <p:nvPr/>
        </p:nvSpPr>
        <p:spPr>
          <a:xfrm rot="0">
            <a:off x="9144000" y="5671663"/>
            <a:ext cx="3761542" cy="536257"/>
          </a:xfrm>
          <a:prstGeom prst="rect">
            <a:avLst/>
          </a:prstGeom>
        </p:spPr>
        <p:txBody>
          <a:bodyPr anchor="t" rtlCol="false" tIns="0" lIns="0" bIns="0" rIns="0">
            <a:spAutoFit/>
          </a:bodyPr>
          <a:lstStyle/>
          <a:p>
            <a:pPr algn="l">
              <a:lnSpc>
                <a:spcPts val="4252"/>
              </a:lnSpc>
              <a:spcBef>
                <a:spcPct val="0"/>
              </a:spcBef>
            </a:pPr>
            <a:r>
              <a:rPr lang="en-US" b="true" sz="3500" spc="32">
                <a:solidFill>
                  <a:srgbClr val="272525"/>
                </a:solidFill>
                <a:latin typeface="TT Rounds Condensed Bold"/>
                <a:ea typeface="TT Rounds Condensed Bold"/>
                <a:cs typeface="TT Rounds Condensed Bold"/>
                <a:sym typeface="TT Rounds Condensed Bold"/>
              </a:rPr>
              <a:t>API Restful</a:t>
            </a:r>
          </a:p>
        </p:txBody>
      </p:sp>
      <p:sp>
        <p:nvSpPr>
          <p:cNvPr name="TextBox 26" id="26"/>
          <p:cNvSpPr txBox="true"/>
          <p:nvPr/>
        </p:nvSpPr>
        <p:spPr>
          <a:xfrm rot="0">
            <a:off x="9144000" y="8133017"/>
            <a:ext cx="5918882" cy="536257"/>
          </a:xfrm>
          <a:prstGeom prst="rect">
            <a:avLst/>
          </a:prstGeom>
        </p:spPr>
        <p:txBody>
          <a:bodyPr anchor="t" rtlCol="false" tIns="0" lIns="0" bIns="0" rIns="0">
            <a:spAutoFit/>
          </a:bodyPr>
          <a:lstStyle/>
          <a:p>
            <a:pPr algn="l">
              <a:lnSpc>
                <a:spcPts val="4252"/>
              </a:lnSpc>
              <a:spcBef>
                <a:spcPct val="0"/>
              </a:spcBef>
            </a:pPr>
            <a:r>
              <a:rPr lang="en-US" b="true" sz="3500" spc="32">
                <a:solidFill>
                  <a:srgbClr val="272525"/>
                </a:solidFill>
                <a:latin typeface="TT Rounds Condensed Bold"/>
                <a:ea typeface="TT Rounds Condensed Bold"/>
                <a:cs typeface="TT Rounds Condensed Bold"/>
                <a:sym typeface="TT Rounds Condensed Bold"/>
              </a:rPr>
              <a:t>Khả năng phân tích dữ liệu</a:t>
            </a:r>
          </a:p>
        </p:txBody>
      </p:sp>
      <p:sp>
        <p:nvSpPr>
          <p:cNvPr name="TextBox 27" id="27"/>
          <p:cNvSpPr txBox="true"/>
          <p:nvPr/>
        </p:nvSpPr>
        <p:spPr>
          <a:xfrm rot="0">
            <a:off x="9144000" y="4132960"/>
            <a:ext cx="4301847" cy="461010"/>
          </a:xfrm>
          <a:prstGeom prst="rect">
            <a:avLst/>
          </a:prstGeom>
        </p:spPr>
        <p:txBody>
          <a:bodyPr anchor="t" rtlCol="false" tIns="0" lIns="0" bIns="0" rIns="0">
            <a:spAutoFit/>
          </a:bodyPr>
          <a:lstStyle/>
          <a:p>
            <a:pPr algn="ctr">
              <a:lnSpc>
                <a:spcPts val="3644"/>
              </a:lnSpc>
              <a:spcBef>
                <a:spcPct val="0"/>
              </a:spcBef>
            </a:pPr>
            <a:r>
              <a:rPr lang="en-US" sz="2999" spc="28">
                <a:solidFill>
                  <a:srgbClr val="000000"/>
                </a:solidFill>
                <a:latin typeface="TT Rounds Condensed"/>
                <a:ea typeface="TT Rounds Condensed"/>
                <a:cs typeface="TT Rounds Condensed"/>
                <a:sym typeface="TT Rounds Condensed"/>
              </a:rPr>
              <a:t>Dễ dàng thêm xóa các node</a:t>
            </a:r>
          </a:p>
        </p:txBody>
      </p:sp>
      <p:sp>
        <p:nvSpPr>
          <p:cNvPr name="TextBox 28" id="28"/>
          <p:cNvSpPr txBox="true"/>
          <p:nvPr/>
        </p:nvSpPr>
        <p:spPr>
          <a:xfrm rot="0">
            <a:off x="9144000" y="6311731"/>
            <a:ext cx="6937891" cy="461010"/>
          </a:xfrm>
          <a:prstGeom prst="rect">
            <a:avLst/>
          </a:prstGeom>
        </p:spPr>
        <p:txBody>
          <a:bodyPr anchor="t" rtlCol="false" tIns="0" lIns="0" bIns="0" rIns="0">
            <a:spAutoFit/>
          </a:bodyPr>
          <a:lstStyle/>
          <a:p>
            <a:pPr algn="ctr">
              <a:lnSpc>
                <a:spcPts val="3644"/>
              </a:lnSpc>
              <a:spcBef>
                <a:spcPct val="0"/>
              </a:spcBef>
            </a:pPr>
            <a:r>
              <a:rPr lang="en-US" sz="2999" spc="28">
                <a:solidFill>
                  <a:srgbClr val="000000"/>
                </a:solidFill>
                <a:latin typeface="TT Rounds Condensed"/>
                <a:ea typeface="TT Rounds Condensed"/>
                <a:cs typeface="TT Rounds Condensed"/>
                <a:sym typeface="TT Rounds Condensed"/>
              </a:rPr>
              <a:t>Sử dụng giao diện API Restful để tương tác</a:t>
            </a:r>
          </a:p>
        </p:txBody>
      </p:sp>
      <p:sp>
        <p:nvSpPr>
          <p:cNvPr name="TextBox 29" id="29"/>
          <p:cNvSpPr txBox="true"/>
          <p:nvPr/>
        </p:nvSpPr>
        <p:spPr>
          <a:xfrm rot="0">
            <a:off x="9144000" y="8718813"/>
            <a:ext cx="8115300" cy="461010"/>
          </a:xfrm>
          <a:prstGeom prst="rect">
            <a:avLst/>
          </a:prstGeom>
        </p:spPr>
        <p:txBody>
          <a:bodyPr anchor="t" rtlCol="false" tIns="0" lIns="0" bIns="0" rIns="0">
            <a:spAutoFit/>
          </a:bodyPr>
          <a:lstStyle/>
          <a:p>
            <a:pPr algn="l">
              <a:lnSpc>
                <a:spcPts val="3645"/>
              </a:lnSpc>
              <a:spcBef>
                <a:spcPct val="0"/>
              </a:spcBef>
            </a:pPr>
            <a:r>
              <a:rPr lang="en-US" sz="3000" spc="28">
                <a:solidFill>
                  <a:srgbClr val="000000"/>
                </a:solidFill>
                <a:latin typeface="TT Rounds Condensed"/>
                <a:ea typeface="TT Rounds Condensed"/>
                <a:cs typeface="TT Rounds Condensed"/>
                <a:sym typeface="TT Rounds Condensed"/>
              </a:rPr>
              <a:t>Có thể sử dụng các phép toán thống kê phức tạp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0700" y="20574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3"/>
            <a:stretch>
              <a:fillRect l="0" t="0" r="0" b="0"/>
            </a:stretch>
          </a:blipFill>
        </p:spPr>
      </p:sp>
      <p:sp>
        <p:nvSpPr>
          <p:cNvPr name="Freeform 3" id="3"/>
          <p:cNvSpPr/>
          <p:nvPr/>
        </p:nvSpPr>
        <p:spPr>
          <a:xfrm flipH="false" flipV="false" rot="0">
            <a:off x="15801016" y="233354"/>
            <a:ext cx="973468" cy="973468"/>
          </a:xfrm>
          <a:custGeom>
            <a:avLst/>
            <a:gdLst/>
            <a:ahLst/>
            <a:cxnLst/>
            <a:rect r="r" b="b" t="t" l="l"/>
            <a:pathLst>
              <a:path h="973468" w="973468">
                <a:moveTo>
                  <a:pt x="0" y="0"/>
                </a:moveTo>
                <a:lnTo>
                  <a:pt x="973468" y="0"/>
                </a:lnTo>
                <a:lnTo>
                  <a:pt x="973468" y="973468"/>
                </a:lnTo>
                <a:lnTo>
                  <a:pt x="0" y="973468"/>
                </a:lnTo>
                <a:lnTo>
                  <a:pt x="0" y="0"/>
                </a:lnTo>
                <a:close/>
              </a:path>
            </a:pathLst>
          </a:custGeom>
          <a:blipFill>
            <a:blip r:embed="rId4"/>
            <a:stretch>
              <a:fillRect l="0" t="0" r="0" b="0"/>
            </a:stretch>
          </a:blipFill>
        </p:spPr>
      </p:sp>
      <p:grpSp>
        <p:nvGrpSpPr>
          <p:cNvPr name="Group 4" id="4"/>
          <p:cNvGrpSpPr/>
          <p:nvPr/>
        </p:nvGrpSpPr>
        <p:grpSpPr>
          <a:xfrm rot="0">
            <a:off x="0" y="9740646"/>
            <a:ext cx="18288000" cy="548640"/>
            <a:chOff x="0" y="0"/>
            <a:chExt cx="24384000" cy="731520"/>
          </a:xfrm>
        </p:grpSpPr>
        <p:sp>
          <p:nvSpPr>
            <p:cNvPr name="Freeform 5" id="5"/>
            <p:cNvSpPr/>
            <p:nvPr/>
          </p:nvSpPr>
          <p:spPr>
            <a:xfrm flipH="false" flipV="false" rot="0">
              <a:off x="0" y="0"/>
              <a:ext cx="24384000" cy="731520"/>
            </a:xfrm>
            <a:custGeom>
              <a:avLst/>
              <a:gdLst/>
              <a:ahLst/>
              <a:cxnLst/>
              <a:rect r="r" b="b" t="t" l="l"/>
              <a:pathLst>
                <a:path h="731520" w="24384000">
                  <a:moveTo>
                    <a:pt x="24384000" y="0"/>
                  </a:moveTo>
                  <a:lnTo>
                    <a:pt x="0" y="0"/>
                  </a:lnTo>
                  <a:lnTo>
                    <a:pt x="0" y="731520"/>
                  </a:lnTo>
                  <a:lnTo>
                    <a:pt x="24384000" y="731520"/>
                  </a:lnTo>
                  <a:lnTo>
                    <a:pt x="24384000" y="0"/>
                  </a:lnTo>
                  <a:close/>
                </a:path>
              </a:pathLst>
            </a:custGeom>
            <a:solidFill>
              <a:srgbClr val="00346F"/>
            </a:solidFill>
          </p:spPr>
        </p:sp>
      </p:grpSp>
      <p:sp>
        <p:nvSpPr>
          <p:cNvPr name="Freeform 6" id="6"/>
          <p:cNvSpPr/>
          <p:nvPr/>
        </p:nvSpPr>
        <p:spPr>
          <a:xfrm flipH="false" flipV="false" rot="0">
            <a:off x="1399032" y="545212"/>
            <a:ext cx="57150" cy="570736"/>
          </a:xfrm>
          <a:custGeom>
            <a:avLst/>
            <a:gdLst/>
            <a:ahLst/>
            <a:cxnLst/>
            <a:rect r="r" b="b" t="t" l="l"/>
            <a:pathLst>
              <a:path h="570736" w="57150">
                <a:moveTo>
                  <a:pt x="0" y="0"/>
                </a:moveTo>
                <a:lnTo>
                  <a:pt x="57150" y="0"/>
                </a:lnTo>
                <a:lnTo>
                  <a:pt x="57150" y="570736"/>
                </a:lnTo>
                <a:lnTo>
                  <a:pt x="0" y="570736"/>
                </a:lnTo>
                <a:lnTo>
                  <a:pt x="0" y="0"/>
                </a:lnTo>
                <a:close/>
              </a:path>
            </a:pathLst>
          </a:custGeom>
          <a:blipFill>
            <a:blip r:embed="rId5"/>
            <a:stretch>
              <a:fillRect l="0" t="0" r="0" b="-133"/>
            </a:stretch>
          </a:blipFill>
        </p:spPr>
      </p:sp>
      <p:grpSp>
        <p:nvGrpSpPr>
          <p:cNvPr name="Group 7" id="7"/>
          <p:cNvGrpSpPr/>
          <p:nvPr/>
        </p:nvGrpSpPr>
        <p:grpSpPr>
          <a:xfrm rot="0">
            <a:off x="1333351" y="2756084"/>
            <a:ext cx="38100" cy="5921723"/>
            <a:chOff x="0" y="0"/>
            <a:chExt cx="50800" cy="7895630"/>
          </a:xfrm>
        </p:grpSpPr>
        <p:sp>
          <p:nvSpPr>
            <p:cNvPr name="Freeform 8" id="8"/>
            <p:cNvSpPr/>
            <p:nvPr/>
          </p:nvSpPr>
          <p:spPr>
            <a:xfrm flipH="false" flipV="false" rot="0">
              <a:off x="0" y="0"/>
              <a:ext cx="50800" cy="7895590"/>
            </a:xfrm>
            <a:custGeom>
              <a:avLst/>
              <a:gdLst/>
              <a:ahLst/>
              <a:cxnLst/>
              <a:rect r="r" b="b" t="t" l="l"/>
              <a:pathLst>
                <a:path h="7895590" w="50800">
                  <a:moveTo>
                    <a:pt x="0" y="25400"/>
                  </a:moveTo>
                  <a:cubicBezTo>
                    <a:pt x="0" y="11430"/>
                    <a:pt x="11430" y="0"/>
                    <a:pt x="25400" y="0"/>
                  </a:cubicBezTo>
                  <a:cubicBezTo>
                    <a:pt x="39370" y="0"/>
                    <a:pt x="50800" y="11430"/>
                    <a:pt x="50800" y="25400"/>
                  </a:cubicBezTo>
                  <a:lnTo>
                    <a:pt x="50800" y="7870190"/>
                  </a:lnTo>
                  <a:cubicBezTo>
                    <a:pt x="50800" y="7884160"/>
                    <a:pt x="39370" y="7895590"/>
                    <a:pt x="25400" y="7895590"/>
                  </a:cubicBezTo>
                  <a:cubicBezTo>
                    <a:pt x="11430" y="7895590"/>
                    <a:pt x="0" y="7884160"/>
                    <a:pt x="0" y="7870190"/>
                  </a:cubicBezTo>
                  <a:close/>
                </a:path>
              </a:pathLst>
            </a:custGeom>
            <a:solidFill>
              <a:srgbClr val="C0C1D7"/>
            </a:solidFill>
          </p:spPr>
        </p:sp>
      </p:grpSp>
      <p:grpSp>
        <p:nvGrpSpPr>
          <p:cNvPr name="Group 9" id="9"/>
          <p:cNvGrpSpPr/>
          <p:nvPr/>
        </p:nvGrpSpPr>
        <p:grpSpPr>
          <a:xfrm rot="0">
            <a:off x="1633240" y="3604826"/>
            <a:ext cx="992237" cy="38100"/>
            <a:chOff x="0" y="0"/>
            <a:chExt cx="1322983" cy="50800"/>
          </a:xfrm>
        </p:grpSpPr>
        <p:sp>
          <p:nvSpPr>
            <p:cNvPr name="Freeform 10" id="10"/>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name="Group 11" id="11"/>
          <p:cNvGrpSpPr/>
          <p:nvPr/>
        </p:nvGrpSpPr>
        <p:grpSpPr>
          <a:xfrm rot="0">
            <a:off x="1028700" y="3300175"/>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4" id="14"/>
          <p:cNvGrpSpPr/>
          <p:nvPr/>
        </p:nvGrpSpPr>
        <p:grpSpPr>
          <a:xfrm rot="0">
            <a:off x="1633240" y="5766505"/>
            <a:ext cx="992237" cy="38100"/>
            <a:chOff x="0" y="0"/>
            <a:chExt cx="1322983" cy="50800"/>
          </a:xfrm>
        </p:grpSpPr>
        <p:sp>
          <p:nvSpPr>
            <p:cNvPr name="Freeform 15" id="15"/>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name="Group 16" id="16"/>
          <p:cNvGrpSpPr/>
          <p:nvPr/>
        </p:nvGrpSpPr>
        <p:grpSpPr>
          <a:xfrm rot="0">
            <a:off x="1018215" y="5451833"/>
            <a:ext cx="647402" cy="647402"/>
            <a:chOff x="0" y="0"/>
            <a:chExt cx="863203" cy="863203"/>
          </a:xfrm>
        </p:grpSpPr>
        <p:sp>
          <p:nvSpPr>
            <p:cNvPr name="Freeform 17" id="17"/>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18" id="18"/>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grpSp>
        <p:nvGrpSpPr>
          <p:cNvPr name="Group 19" id="19"/>
          <p:cNvGrpSpPr/>
          <p:nvPr/>
        </p:nvGrpSpPr>
        <p:grpSpPr>
          <a:xfrm rot="0">
            <a:off x="1633240" y="7439234"/>
            <a:ext cx="992237" cy="38100"/>
            <a:chOff x="0" y="0"/>
            <a:chExt cx="1322983" cy="50800"/>
          </a:xfrm>
        </p:grpSpPr>
        <p:sp>
          <p:nvSpPr>
            <p:cNvPr name="Freeform 20" id="20"/>
            <p:cNvSpPr/>
            <p:nvPr/>
          </p:nvSpPr>
          <p:spPr>
            <a:xfrm flipH="false" flipV="false" rot="0">
              <a:off x="0" y="0"/>
              <a:ext cx="1322959" cy="50800"/>
            </a:xfrm>
            <a:custGeom>
              <a:avLst/>
              <a:gdLst/>
              <a:ahLst/>
              <a:cxnLst/>
              <a:rect r="r" b="b" t="t" l="l"/>
              <a:pathLst>
                <a:path h="50800" w="1322959">
                  <a:moveTo>
                    <a:pt x="0" y="25400"/>
                  </a:moveTo>
                  <a:cubicBezTo>
                    <a:pt x="0" y="11430"/>
                    <a:pt x="11430" y="0"/>
                    <a:pt x="25400" y="0"/>
                  </a:cubicBezTo>
                  <a:lnTo>
                    <a:pt x="1297559" y="0"/>
                  </a:lnTo>
                  <a:cubicBezTo>
                    <a:pt x="1311529" y="0"/>
                    <a:pt x="1322959" y="11430"/>
                    <a:pt x="1322959" y="25400"/>
                  </a:cubicBezTo>
                  <a:cubicBezTo>
                    <a:pt x="1322959" y="39370"/>
                    <a:pt x="1311529" y="50800"/>
                    <a:pt x="1297559" y="50800"/>
                  </a:cubicBezTo>
                  <a:lnTo>
                    <a:pt x="25400" y="50800"/>
                  </a:lnTo>
                  <a:cubicBezTo>
                    <a:pt x="11430" y="50800"/>
                    <a:pt x="0" y="39370"/>
                    <a:pt x="0" y="25400"/>
                  </a:cubicBezTo>
                  <a:close/>
                </a:path>
              </a:pathLst>
            </a:custGeom>
            <a:solidFill>
              <a:srgbClr val="C0C1D7"/>
            </a:solidFill>
          </p:spPr>
        </p:sp>
      </p:grpSp>
      <p:grpSp>
        <p:nvGrpSpPr>
          <p:cNvPr name="Group 21" id="21"/>
          <p:cNvGrpSpPr/>
          <p:nvPr/>
        </p:nvGrpSpPr>
        <p:grpSpPr>
          <a:xfrm rot="0">
            <a:off x="1028700" y="7134583"/>
            <a:ext cx="647402" cy="647403"/>
            <a:chOff x="0" y="0"/>
            <a:chExt cx="863203" cy="863203"/>
          </a:xfrm>
        </p:grpSpPr>
        <p:sp>
          <p:nvSpPr>
            <p:cNvPr name="Freeform 22" id="2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name="Freeform 23" id="2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name="Freeform 24" id="24"/>
          <p:cNvSpPr/>
          <p:nvPr/>
        </p:nvSpPr>
        <p:spPr>
          <a:xfrm flipH="false" flipV="false" rot="0">
            <a:off x="6986741" y="1842106"/>
            <a:ext cx="11301259" cy="4435744"/>
          </a:xfrm>
          <a:custGeom>
            <a:avLst/>
            <a:gdLst/>
            <a:ahLst/>
            <a:cxnLst/>
            <a:rect r="r" b="b" t="t" l="l"/>
            <a:pathLst>
              <a:path h="4435744" w="11301259">
                <a:moveTo>
                  <a:pt x="0" y="0"/>
                </a:moveTo>
                <a:lnTo>
                  <a:pt x="11301259" y="0"/>
                </a:lnTo>
                <a:lnTo>
                  <a:pt x="11301259" y="4435745"/>
                </a:lnTo>
                <a:lnTo>
                  <a:pt x="0" y="4435745"/>
                </a:lnTo>
                <a:lnTo>
                  <a:pt x="0" y="0"/>
                </a:lnTo>
                <a:close/>
              </a:path>
            </a:pathLst>
          </a:custGeom>
          <a:blipFill>
            <a:blip r:embed="rId6"/>
            <a:stretch>
              <a:fillRect l="0" t="0" r="0" b="0"/>
            </a:stretch>
          </a:blipFill>
        </p:spPr>
      </p:sp>
      <p:sp>
        <p:nvSpPr>
          <p:cNvPr name="TextBox 25" id="25"/>
          <p:cNvSpPr txBox="true"/>
          <p:nvPr/>
        </p:nvSpPr>
        <p:spPr>
          <a:xfrm rot="0">
            <a:off x="17559146" y="9850450"/>
            <a:ext cx="423000" cy="376428"/>
          </a:xfrm>
          <a:prstGeom prst="rect">
            <a:avLst/>
          </a:prstGeom>
        </p:spPr>
        <p:txBody>
          <a:bodyPr anchor="t" rtlCol="false" tIns="0" lIns="0" bIns="0" rIns="0">
            <a:spAutoFit/>
          </a:bodyPr>
          <a:lstStyle/>
          <a:p>
            <a:pPr algn="l">
              <a:lnSpc>
                <a:spcPts val="2916"/>
              </a:lnSpc>
            </a:pPr>
            <a:r>
              <a:rPr lang="en-US" sz="2400" spc="22">
                <a:solidFill>
                  <a:srgbClr val="FFFFFF"/>
                </a:solidFill>
                <a:latin typeface="TT Rounds Condensed"/>
                <a:ea typeface="TT Rounds Condensed"/>
                <a:cs typeface="TT Rounds Condensed"/>
                <a:sym typeface="TT Rounds Condensed"/>
              </a:rPr>
              <a:t>8</a:t>
            </a:r>
          </a:p>
        </p:txBody>
      </p:sp>
      <p:sp>
        <p:nvSpPr>
          <p:cNvPr name="TextBox 26" id="26"/>
          <p:cNvSpPr txBox="true"/>
          <p:nvPr/>
        </p:nvSpPr>
        <p:spPr>
          <a:xfrm rot="0">
            <a:off x="251154" y="9859975"/>
            <a:ext cx="6735587" cy="371475"/>
          </a:xfrm>
          <a:prstGeom prst="rect">
            <a:avLst/>
          </a:prstGeom>
        </p:spPr>
        <p:txBody>
          <a:bodyPr anchor="t" rtlCol="false" tIns="0" lIns="0" bIns="0" rIns="0">
            <a:spAutoFit/>
          </a:bodyPr>
          <a:lstStyle/>
          <a:p>
            <a:pPr algn="l">
              <a:lnSpc>
                <a:spcPts val="2879"/>
              </a:lnSpc>
            </a:pPr>
            <a:r>
              <a:rPr lang="en-US" b="true" sz="2400" spc="22">
                <a:solidFill>
                  <a:srgbClr val="FFFFFF"/>
                </a:solidFill>
                <a:latin typeface="TT Rounds Condensed Bold"/>
                <a:ea typeface="TT Rounds Condensed Bold"/>
                <a:cs typeface="TT Rounds Condensed Bold"/>
                <a:sym typeface="TT Rounds Condensed Bold"/>
              </a:rPr>
              <a:t>VNU UET - Institute for Artificial Intelligence</a:t>
            </a:r>
          </a:p>
        </p:txBody>
      </p:sp>
      <p:sp>
        <p:nvSpPr>
          <p:cNvPr name="TextBox 27" id="27"/>
          <p:cNvSpPr txBox="true"/>
          <p:nvPr/>
        </p:nvSpPr>
        <p:spPr>
          <a:xfrm rot="0">
            <a:off x="1665618" y="541962"/>
            <a:ext cx="6868880" cy="571500"/>
          </a:xfrm>
          <a:prstGeom prst="rect">
            <a:avLst/>
          </a:prstGeom>
        </p:spPr>
        <p:txBody>
          <a:bodyPr anchor="t" rtlCol="false" tIns="0" lIns="0" bIns="0" rIns="0">
            <a:spAutoFit/>
          </a:bodyPr>
          <a:lstStyle/>
          <a:p>
            <a:pPr algn="l">
              <a:lnSpc>
                <a:spcPts val="4560"/>
              </a:lnSpc>
            </a:pPr>
            <a:r>
              <a:rPr lang="en-US" sz="3800" spc="35">
                <a:solidFill>
                  <a:srgbClr val="000000"/>
                </a:solidFill>
                <a:latin typeface="TT Rounds Condensed"/>
                <a:ea typeface="TT Rounds Condensed"/>
                <a:cs typeface="TT Rounds Condensed"/>
                <a:sym typeface="TT Rounds Condensed"/>
              </a:rPr>
              <a:t>Tổng quan về Elastic search</a:t>
            </a:r>
          </a:p>
        </p:txBody>
      </p:sp>
      <p:sp>
        <p:nvSpPr>
          <p:cNvPr name="TextBox 28" id="28"/>
          <p:cNvSpPr txBox="true"/>
          <p:nvPr/>
        </p:nvSpPr>
        <p:spPr>
          <a:xfrm rot="0">
            <a:off x="615582" y="547297"/>
            <a:ext cx="578168" cy="678655"/>
          </a:xfrm>
          <a:prstGeom prst="rect">
            <a:avLst/>
          </a:prstGeom>
        </p:spPr>
        <p:txBody>
          <a:bodyPr anchor="t" rtlCol="false" tIns="0" lIns="0" bIns="0" rIns="0">
            <a:spAutoFit/>
          </a:bodyPr>
          <a:lstStyle/>
          <a:p>
            <a:pPr algn="l">
              <a:lnSpc>
                <a:spcPts val="5040"/>
              </a:lnSpc>
            </a:pPr>
            <a:r>
              <a:rPr lang="en-US" b="true" sz="4200" spc="39">
                <a:solidFill>
                  <a:srgbClr val="000000"/>
                </a:solidFill>
                <a:latin typeface="TT Rounds Condensed Bold"/>
                <a:ea typeface="TT Rounds Condensed Bold"/>
                <a:cs typeface="TT Rounds Condensed Bold"/>
                <a:sym typeface="TT Rounds Condensed Bold"/>
              </a:rPr>
              <a:t>01</a:t>
            </a:r>
          </a:p>
        </p:txBody>
      </p:sp>
      <p:sp>
        <p:nvSpPr>
          <p:cNvPr name="TextBox 29" id="29"/>
          <p:cNvSpPr txBox="true"/>
          <p:nvPr/>
        </p:nvSpPr>
        <p:spPr>
          <a:xfrm rot="0">
            <a:off x="1028700" y="1736558"/>
            <a:ext cx="9445526" cy="725505"/>
          </a:xfrm>
          <a:prstGeom prst="rect">
            <a:avLst/>
          </a:prstGeom>
        </p:spPr>
        <p:txBody>
          <a:bodyPr anchor="t" rtlCol="false" tIns="0" lIns="0" bIns="0" rIns="0">
            <a:spAutoFit/>
          </a:bodyPr>
          <a:lstStyle/>
          <a:p>
            <a:pPr algn="l">
              <a:lnSpc>
                <a:spcPts val="5612"/>
              </a:lnSpc>
            </a:pPr>
            <a:r>
              <a:rPr lang="en-US" b="true" sz="4500" spc="-135">
                <a:solidFill>
                  <a:srgbClr val="000000"/>
                </a:solidFill>
                <a:latin typeface="Arimo Bold"/>
                <a:ea typeface="Arimo Bold"/>
                <a:cs typeface="Arimo Bold"/>
                <a:sym typeface="Arimo Bold"/>
              </a:rPr>
              <a:t>Cách hoạt động của Elasticsearch</a:t>
            </a:r>
          </a:p>
        </p:txBody>
      </p:sp>
      <p:sp>
        <p:nvSpPr>
          <p:cNvPr name="TextBox 30" id="30"/>
          <p:cNvSpPr txBox="true"/>
          <p:nvPr/>
        </p:nvSpPr>
        <p:spPr>
          <a:xfrm rot="0">
            <a:off x="1266974" y="3468351"/>
            <a:ext cx="170706"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1</a:t>
            </a:r>
          </a:p>
        </p:txBody>
      </p:sp>
      <p:sp>
        <p:nvSpPr>
          <p:cNvPr name="TextBox 31" id="31"/>
          <p:cNvSpPr txBox="true"/>
          <p:nvPr/>
        </p:nvSpPr>
        <p:spPr>
          <a:xfrm rot="0">
            <a:off x="2911823" y="3250466"/>
            <a:ext cx="3544044"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Lưu trữ dữ liệu</a:t>
            </a:r>
          </a:p>
        </p:txBody>
      </p:sp>
      <p:sp>
        <p:nvSpPr>
          <p:cNvPr name="TextBox 32" id="32"/>
          <p:cNvSpPr txBox="true"/>
          <p:nvPr/>
        </p:nvSpPr>
        <p:spPr>
          <a:xfrm rot="0">
            <a:off x="2911822" y="3739664"/>
            <a:ext cx="7460902" cy="2105152"/>
          </a:xfrm>
          <a:prstGeom prst="rect">
            <a:avLst/>
          </a:prstGeom>
        </p:spPr>
        <p:txBody>
          <a:bodyPr anchor="t" rtlCol="false" tIns="0" lIns="0" bIns="0" rIns="0">
            <a:spAutoFit/>
          </a:bodyPr>
          <a:lstStyle/>
          <a:p>
            <a:pPr algn="l">
              <a:lnSpc>
                <a:spcPts val="5698"/>
              </a:lnSpc>
            </a:pPr>
            <a:r>
              <a:rPr lang="en-US" sz="3500" spc="-70">
                <a:solidFill>
                  <a:srgbClr val="272525"/>
                </a:solidFill>
                <a:latin typeface="TT Rounds Condensed"/>
                <a:ea typeface="TT Rounds Condensed"/>
                <a:cs typeface="TT Rounds Condensed"/>
                <a:sym typeface="TT Rounds Condensed"/>
              </a:rPr>
              <a:t>Chỉ mục (Index) </a:t>
            </a:r>
          </a:p>
          <a:p>
            <a:pPr algn="l">
              <a:lnSpc>
                <a:spcPts val="5698"/>
              </a:lnSpc>
            </a:pPr>
            <a:r>
              <a:rPr lang="en-US" sz="3500" spc="-70">
                <a:solidFill>
                  <a:srgbClr val="272525"/>
                </a:solidFill>
                <a:latin typeface="TT Rounds Condensed"/>
                <a:ea typeface="TT Rounds Condensed"/>
                <a:cs typeface="TT Rounds Condensed"/>
                <a:sym typeface="TT Rounds Condensed"/>
              </a:rPr>
              <a:t>chứa nhiều tài liệu </a:t>
            </a:r>
          </a:p>
          <a:p>
            <a:pPr algn="l">
              <a:lnSpc>
                <a:spcPts val="5700"/>
              </a:lnSpc>
            </a:pPr>
          </a:p>
        </p:txBody>
      </p:sp>
      <p:sp>
        <p:nvSpPr>
          <p:cNvPr name="TextBox 33" id="33"/>
          <p:cNvSpPr txBox="true"/>
          <p:nvPr/>
        </p:nvSpPr>
        <p:spPr>
          <a:xfrm rot="0">
            <a:off x="1224856" y="5598230"/>
            <a:ext cx="255091"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2</a:t>
            </a:r>
          </a:p>
        </p:txBody>
      </p:sp>
      <p:sp>
        <p:nvSpPr>
          <p:cNvPr name="TextBox 34" id="34"/>
          <p:cNvSpPr txBox="true"/>
          <p:nvPr/>
        </p:nvSpPr>
        <p:spPr>
          <a:xfrm rot="0">
            <a:off x="2911823" y="5474182"/>
            <a:ext cx="4716332"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Sharding và Replication</a:t>
            </a:r>
          </a:p>
        </p:txBody>
      </p:sp>
      <p:sp>
        <p:nvSpPr>
          <p:cNvPr name="TextBox 35" id="35"/>
          <p:cNvSpPr txBox="true"/>
          <p:nvPr/>
        </p:nvSpPr>
        <p:spPr>
          <a:xfrm rot="0">
            <a:off x="2911822" y="5956782"/>
            <a:ext cx="7460902" cy="6858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Chia chỉ mục thành shard, tạo bản sao </a:t>
            </a:r>
          </a:p>
        </p:txBody>
      </p:sp>
      <p:sp>
        <p:nvSpPr>
          <p:cNvPr name="TextBox 36" id="36"/>
          <p:cNvSpPr txBox="true"/>
          <p:nvPr/>
        </p:nvSpPr>
        <p:spPr>
          <a:xfrm rot="0">
            <a:off x="1221433" y="7302759"/>
            <a:ext cx="261789" cy="469900"/>
          </a:xfrm>
          <a:prstGeom prst="rect">
            <a:avLst/>
          </a:prstGeom>
        </p:spPr>
        <p:txBody>
          <a:bodyPr anchor="t" rtlCol="false" tIns="0" lIns="0" bIns="0" rIns="0">
            <a:spAutoFit/>
          </a:bodyPr>
          <a:lstStyle/>
          <a:p>
            <a:pPr algn="ctr">
              <a:lnSpc>
                <a:spcPts val="3500"/>
              </a:lnSpc>
            </a:pPr>
            <a:r>
              <a:rPr lang="en-US" b="true" sz="3500" spc="-105">
                <a:solidFill>
                  <a:srgbClr val="272525"/>
                </a:solidFill>
                <a:latin typeface="TT Rounds Condensed Bold"/>
                <a:ea typeface="TT Rounds Condensed Bold"/>
                <a:cs typeface="TT Rounds Condensed Bold"/>
                <a:sym typeface="TT Rounds Condensed Bold"/>
              </a:rPr>
              <a:t>3</a:t>
            </a:r>
          </a:p>
        </p:txBody>
      </p:sp>
      <p:sp>
        <p:nvSpPr>
          <p:cNvPr name="TextBox 37" id="37"/>
          <p:cNvSpPr txBox="true"/>
          <p:nvPr/>
        </p:nvSpPr>
        <p:spPr>
          <a:xfrm rot="0">
            <a:off x="2777878" y="7020801"/>
            <a:ext cx="4850277" cy="549275"/>
          </a:xfrm>
          <a:prstGeom prst="rect">
            <a:avLst/>
          </a:prstGeom>
        </p:spPr>
        <p:txBody>
          <a:bodyPr anchor="t" rtlCol="false" tIns="0" lIns="0" bIns="0" rIns="0">
            <a:spAutoFit/>
          </a:bodyPr>
          <a:lstStyle/>
          <a:p>
            <a:pPr algn="l">
              <a:lnSpc>
                <a:spcPts val="4375"/>
              </a:lnSpc>
            </a:pPr>
            <a:r>
              <a:rPr lang="en-US" b="true" sz="3500" spc="-106">
                <a:solidFill>
                  <a:srgbClr val="272525"/>
                </a:solidFill>
                <a:latin typeface="TT Rounds Condensed Bold"/>
                <a:ea typeface="TT Rounds Condensed Bold"/>
                <a:cs typeface="TT Rounds Condensed Bold"/>
                <a:sym typeface="TT Rounds Condensed Bold"/>
              </a:rPr>
              <a:t>Tìm kiếm toàn văn bản</a:t>
            </a:r>
          </a:p>
        </p:txBody>
      </p:sp>
      <p:sp>
        <p:nvSpPr>
          <p:cNvPr name="TextBox 38" id="38"/>
          <p:cNvSpPr txBox="true"/>
          <p:nvPr/>
        </p:nvSpPr>
        <p:spPr>
          <a:xfrm rot="0">
            <a:off x="2911822" y="7564548"/>
            <a:ext cx="7460902" cy="1409700"/>
          </a:xfrm>
          <a:prstGeom prst="rect">
            <a:avLst/>
          </a:prstGeom>
        </p:spPr>
        <p:txBody>
          <a:bodyPr anchor="t" rtlCol="false" tIns="0" lIns="0" bIns="0" rIns="0">
            <a:spAutoFit/>
          </a:bodyPr>
          <a:lstStyle/>
          <a:p>
            <a:pPr algn="l">
              <a:lnSpc>
                <a:spcPts val="5700"/>
              </a:lnSpc>
            </a:pPr>
            <a:r>
              <a:rPr lang="en-US" sz="3500" spc="-72">
                <a:solidFill>
                  <a:srgbClr val="272525"/>
                </a:solidFill>
                <a:latin typeface="TT Rounds Condensed"/>
                <a:ea typeface="TT Rounds Condensed"/>
                <a:cs typeface="TT Rounds Condensed"/>
                <a:sym typeface="TT Rounds Condensed"/>
              </a:rPr>
              <a:t>Bộ máy Lucene phân tích văn bản, tìm kiếm và xếp hạng kết quả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DAGYq2251TM</dc:identifier>
  <dcterms:modified xsi:type="dcterms:W3CDTF">2011-08-01T06:04:30Z</dcterms:modified>
  <cp:revision>1</cp:revision>
  <dc:title>Bigdata.pptx</dc:title>
</cp:coreProperties>
</file>